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fif" ContentType="image/jpeg"/>
  <Default Extension="jpeg" ContentType="image/jpeg"/>
  <Default Extension="jpg" ContentType="image/jpg"/>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5.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46.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17" r:id="rId3"/>
    <p:sldMasterId id="2147483730" r:id="rId4"/>
    <p:sldMasterId id="2147483743" r:id="rId5"/>
    <p:sldMasterId id="2147483775" r:id="rId6"/>
  </p:sldMasterIdLst>
  <p:notesMasterIdLst>
    <p:notesMasterId r:id="rId34"/>
  </p:notesMasterIdLst>
  <p:sldIdLst>
    <p:sldId id="257" r:id="rId7"/>
    <p:sldId id="259" r:id="rId8"/>
    <p:sldId id="275" r:id="rId9"/>
    <p:sldId id="1435" r:id="rId10"/>
    <p:sldId id="330" r:id="rId11"/>
    <p:sldId id="1439" r:id="rId12"/>
    <p:sldId id="304" r:id="rId13"/>
    <p:sldId id="1429" r:id="rId14"/>
    <p:sldId id="1127" r:id="rId15"/>
    <p:sldId id="1438" r:id="rId16"/>
    <p:sldId id="517" r:id="rId17"/>
    <p:sldId id="857" r:id="rId18"/>
    <p:sldId id="1436" r:id="rId19"/>
    <p:sldId id="523" r:id="rId20"/>
    <p:sldId id="406" r:id="rId21"/>
    <p:sldId id="1437" r:id="rId22"/>
    <p:sldId id="1434" r:id="rId23"/>
    <p:sldId id="1440" r:id="rId24"/>
    <p:sldId id="1441" r:id="rId25"/>
    <p:sldId id="282" r:id="rId26"/>
    <p:sldId id="528" r:id="rId27"/>
    <p:sldId id="1432" r:id="rId28"/>
    <p:sldId id="1442" r:id="rId29"/>
    <p:sldId id="370" r:id="rId30"/>
    <p:sldId id="1433" r:id="rId31"/>
    <p:sldId id="1120" r:id="rId32"/>
    <p:sldId id="36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59" autoAdjust="0"/>
    <p:restoredTop sz="94660"/>
  </p:normalViewPr>
  <p:slideViewPr>
    <p:cSldViewPr snapToGrid="0">
      <p:cViewPr varScale="1">
        <p:scale>
          <a:sx n="58" d="100"/>
          <a:sy n="58" d="100"/>
        </p:scale>
        <p:origin x="93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2650C5-FF3D-4312-AE7E-453525D0BA45}" type="doc">
      <dgm:prSet loTypeId="urn:microsoft.com/office/officeart/2005/8/layout/pyramid1" loCatId="pyramid" qsTypeId="urn:microsoft.com/office/officeart/2005/8/quickstyle/simple1" qsCatId="simple" csTypeId="urn:microsoft.com/office/officeart/2005/8/colors/colorful5" csCatId="colorful" phldr="1"/>
      <dgm:spPr/>
    </dgm:pt>
    <dgm:pt modelId="{A0FA9DEA-6133-4838-A686-4D4CA81C2293}">
      <dgm:prSet phldrT="[Text]" custT="1"/>
      <dgm:spPr>
        <a:xfrm>
          <a:off x="1055458" y="0"/>
          <a:ext cx="703638" cy="752954"/>
        </a:xfrm>
        <a:prstGeom prst="trapezoid">
          <a:avLst>
            <a:gd name="adj" fmla="val 51326"/>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800" b="1" i="1" dirty="0">
              <a:solidFill>
                <a:sysClr val="windowText" lastClr="000000">
                  <a:hueOff val="0"/>
                  <a:satOff val="0"/>
                  <a:lumOff val="0"/>
                  <a:alphaOff val="0"/>
                </a:sysClr>
              </a:solidFill>
              <a:latin typeface="Times New Roman"/>
              <a:ea typeface="+mn-ea"/>
              <a:cs typeface="+mn-cs"/>
            </a:rPr>
            <a:t>Decisions</a:t>
          </a:r>
        </a:p>
      </dgm:t>
    </dgm:pt>
    <dgm:pt modelId="{2BD03F8E-7BF1-45F9-8487-A67D403232FC}" type="parTrans" cxnId="{475954FA-5CD5-4AF8-B1EC-9323458CA0D2}">
      <dgm:prSet/>
      <dgm:spPr/>
      <dgm:t>
        <a:bodyPr/>
        <a:lstStyle/>
        <a:p>
          <a:endParaRPr lang="en-US" sz="1050"/>
        </a:p>
      </dgm:t>
    </dgm:pt>
    <dgm:pt modelId="{C9F5C51F-4933-43D7-AF52-5CFD23690467}" type="sibTrans" cxnId="{475954FA-5CD5-4AF8-B1EC-9323458CA0D2}">
      <dgm:prSet/>
      <dgm:spPr/>
      <dgm:t>
        <a:bodyPr/>
        <a:lstStyle/>
        <a:p>
          <a:endParaRPr lang="en-US" sz="1050"/>
        </a:p>
      </dgm:t>
    </dgm:pt>
    <dgm:pt modelId="{C0A67536-51CA-4492-9DF5-3ECBF9EB7A85}">
      <dgm:prSet phldrT="[Text]" custT="1"/>
      <dgm:spPr>
        <a:xfrm>
          <a:off x="351819" y="1505909"/>
          <a:ext cx="2110916" cy="752954"/>
        </a:xfrm>
        <a:prstGeom prst="trapezoid">
          <a:avLst>
            <a:gd name="adj" fmla="val 51326"/>
          </a:avLst>
        </a:prstGeom>
        <a:solidFill>
          <a:srgbClr val="4BACC6">
            <a:hueOff val="-6622584"/>
            <a:satOff val="26541"/>
            <a:lumOff val="5752"/>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1000" b="1" i="1" dirty="0">
              <a:solidFill>
                <a:sysClr val="windowText" lastClr="000000">
                  <a:hueOff val="0"/>
                  <a:satOff val="0"/>
                  <a:lumOff val="0"/>
                  <a:alphaOff val="0"/>
                </a:sysClr>
              </a:solidFill>
              <a:latin typeface="Times New Roman"/>
              <a:ea typeface="+mn-ea"/>
              <a:cs typeface="+mn-cs"/>
            </a:rPr>
            <a:t>Tools, Analysis &amp; Data</a:t>
          </a:r>
          <a:endParaRPr lang="en-US" sz="1000" dirty="0">
            <a:solidFill>
              <a:sysClr val="windowText" lastClr="000000">
                <a:hueOff val="0"/>
                <a:satOff val="0"/>
                <a:lumOff val="0"/>
                <a:alphaOff val="0"/>
              </a:sysClr>
            </a:solidFill>
            <a:latin typeface="Times New Roman"/>
            <a:ea typeface="+mn-ea"/>
            <a:cs typeface="+mn-cs"/>
          </a:endParaRPr>
        </a:p>
      </dgm:t>
    </dgm:pt>
    <dgm:pt modelId="{2FAC2912-23B2-4E82-848F-FE980616E13B}" type="parTrans" cxnId="{F5CF605F-C444-4771-B838-2932CC6E83F2}">
      <dgm:prSet/>
      <dgm:spPr/>
      <dgm:t>
        <a:bodyPr/>
        <a:lstStyle/>
        <a:p>
          <a:endParaRPr lang="en-US" sz="1050"/>
        </a:p>
      </dgm:t>
    </dgm:pt>
    <dgm:pt modelId="{2F3D0713-8CAD-497D-BD68-D17A569D973F}" type="sibTrans" cxnId="{F5CF605F-C444-4771-B838-2932CC6E83F2}">
      <dgm:prSet/>
      <dgm:spPr/>
      <dgm:t>
        <a:bodyPr/>
        <a:lstStyle/>
        <a:p>
          <a:endParaRPr lang="en-US" sz="1050"/>
        </a:p>
      </dgm:t>
    </dgm:pt>
    <dgm:pt modelId="{8FFCA08C-DD53-4AE9-933A-5163EBB696CA}">
      <dgm:prSet phldrT="[Text]" custT="1"/>
      <dgm:spPr>
        <a:xfrm>
          <a:off x="703638" y="752954"/>
          <a:ext cx="1407277" cy="752954"/>
        </a:xfrm>
        <a:prstGeom prst="trapezoid">
          <a:avLst>
            <a:gd name="adj" fmla="val 51326"/>
          </a:avLst>
        </a:prstGeom>
        <a:solidFill>
          <a:srgbClr val="4BACC6">
            <a:hueOff val="-3311292"/>
            <a:satOff val="13270"/>
            <a:lumOff val="2876"/>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1000" b="1" i="1" dirty="0">
              <a:solidFill>
                <a:sysClr val="windowText" lastClr="000000">
                  <a:hueOff val="0"/>
                  <a:satOff val="0"/>
                  <a:lumOff val="0"/>
                  <a:alphaOff val="0"/>
                </a:sysClr>
              </a:solidFill>
              <a:latin typeface="Times New Roman"/>
              <a:ea typeface="+mn-ea"/>
              <a:cs typeface="+mn-cs"/>
            </a:rPr>
            <a:t>Policies &amp; Actions</a:t>
          </a:r>
          <a:endParaRPr lang="en-US" sz="1000" dirty="0">
            <a:solidFill>
              <a:sysClr val="windowText" lastClr="000000">
                <a:hueOff val="0"/>
                <a:satOff val="0"/>
                <a:lumOff val="0"/>
                <a:alphaOff val="0"/>
              </a:sysClr>
            </a:solidFill>
            <a:latin typeface="Times New Roman"/>
            <a:ea typeface="+mn-ea"/>
            <a:cs typeface="+mn-cs"/>
          </a:endParaRPr>
        </a:p>
      </dgm:t>
    </dgm:pt>
    <dgm:pt modelId="{7F09EF77-8D0D-4963-95BA-AF1636DC1581}" type="sibTrans" cxnId="{1C7A90BF-3039-4C77-98FC-4F7CED0E2C4E}">
      <dgm:prSet/>
      <dgm:spPr/>
      <dgm:t>
        <a:bodyPr/>
        <a:lstStyle/>
        <a:p>
          <a:endParaRPr lang="en-US" sz="1050"/>
        </a:p>
      </dgm:t>
    </dgm:pt>
    <dgm:pt modelId="{75EB1B14-B033-48E2-82D0-50D2D19889C5}" type="parTrans" cxnId="{1C7A90BF-3039-4C77-98FC-4F7CED0E2C4E}">
      <dgm:prSet/>
      <dgm:spPr/>
      <dgm:t>
        <a:bodyPr/>
        <a:lstStyle/>
        <a:p>
          <a:endParaRPr lang="en-US" sz="1050"/>
        </a:p>
      </dgm:t>
    </dgm:pt>
    <dgm:pt modelId="{0C144865-5CCD-4B77-82E0-3B14C2F2C44D}">
      <dgm:prSet phldrT="[Text]" custT="1"/>
      <dgm:spPr>
        <a:xfrm>
          <a:off x="0" y="2258864"/>
          <a:ext cx="2814555" cy="752954"/>
        </a:xfrm>
        <a:prstGeom prst="trapezoid">
          <a:avLst>
            <a:gd name="adj" fmla="val 51326"/>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1050" b="1" i="1" dirty="0">
              <a:solidFill>
                <a:sysClr val="windowText" lastClr="000000">
                  <a:hueOff val="0"/>
                  <a:satOff val="0"/>
                  <a:lumOff val="0"/>
                  <a:alphaOff val="0"/>
                </a:sysClr>
              </a:solidFill>
              <a:latin typeface="Times New Roman"/>
              <a:ea typeface="+mn-ea"/>
              <a:cs typeface="+mn-cs"/>
            </a:rPr>
            <a:t>Foundational Basis</a:t>
          </a:r>
          <a:endParaRPr lang="en-US" sz="1000" dirty="0">
            <a:solidFill>
              <a:sysClr val="windowText" lastClr="000000">
                <a:hueOff val="0"/>
                <a:satOff val="0"/>
                <a:lumOff val="0"/>
                <a:alphaOff val="0"/>
              </a:sysClr>
            </a:solidFill>
            <a:latin typeface="Times New Roman"/>
            <a:ea typeface="+mn-ea"/>
            <a:cs typeface="+mn-cs"/>
          </a:endParaRPr>
        </a:p>
      </dgm:t>
    </dgm:pt>
    <dgm:pt modelId="{76EB3ACE-490F-4AD8-A6E4-B03CB6993DD3}" type="parTrans" cxnId="{959FF872-A069-43C9-8783-F3D5CE61D6ED}">
      <dgm:prSet/>
      <dgm:spPr/>
      <dgm:t>
        <a:bodyPr/>
        <a:lstStyle/>
        <a:p>
          <a:endParaRPr lang="en-US"/>
        </a:p>
      </dgm:t>
    </dgm:pt>
    <dgm:pt modelId="{526A2D57-BE0B-4398-9A35-F0074F0FB7E7}" type="sibTrans" cxnId="{959FF872-A069-43C9-8783-F3D5CE61D6ED}">
      <dgm:prSet/>
      <dgm:spPr/>
      <dgm:t>
        <a:bodyPr/>
        <a:lstStyle/>
        <a:p>
          <a:endParaRPr lang="en-US"/>
        </a:p>
      </dgm:t>
    </dgm:pt>
    <dgm:pt modelId="{2DF3A844-7B7C-4929-9375-DD625B2054BC}" type="pres">
      <dgm:prSet presAssocID="{B02650C5-FF3D-4312-AE7E-453525D0BA45}" presName="Name0" presStyleCnt="0">
        <dgm:presLayoutVars>
          <dgm:dir/>
          <dgm:animLvl val="lvl"/>
          <dgm:resizeHandles val="exact"/>
        </dgm:presLayoutVars>
      </dgm:prSet>
      <dgm:spPr/>
    </dgm:pt>
    <dgm:pt modelId="{B27041EC-6D72-4A9B-BDB2-6F11BCF32694}" type="pres">
      <dgm:prSet presAssocID="{A0FA9DEA-6133-4838-A686-4D4CA81C2293}" presName="Name8" presStyleCnt="0"/>
      <dgm:spPr/>
    </dgm:pt>
    <dgm:pt modelId="{4D50576D-AFB9-4DC1-AEA3-519B63660C44}" type="pres">
      <dgm:prSet presAssocID="{A0FA9DEA-6133-4838-A686-4D4CA81C2293}" presName="level" presStyleLbl="node1" presStyleIdx="0" presStyleCnt="4">
        <dgm:presLayoutVars>
          <dgm:chMax val="1"/>
          <dgm:bulletEnabled val="1"/>
        </dgm:presLayoutVars>
      </dgm:prSet>
      <dgm:spPr>
        <a:prstGeom prst="trapezoid">
          <a:avLst>
            <a:gd name="adj" fmla="val 51326"/>
          </a:avLst>
        </a:prstGeom>
      </dgm:spPr>
    </dgm:pt>
    <dgm:pt modelId="{BD334067-454A-4DDB-86E8-E06B166142C0}" type="pres">
      <dgm:prSet presAssocID="{A0FA9DEA-6133-4838-A686-4D4CA81C2293}" presName="levelTx" presStyleLbl="revTx" presStyleIdx="0" presStyleCnt="0">
        <dgm:presLayoutVars>
          <dgm:chMax val="1"/>
          <dgm:bulletEnabled val="1"/>
        </dgm:presLayoutVars>
      </dgm:prSet>
      <dgm:spPr/>
    </dgm:pt>
    <dgm:pt modelId="{50EA455F-B6E9-4344-90B7-5A0CBAB69CE1}" type="pres">
      <dgm:prSet presAssocID="{8FFCA08C-DD53-4AE9-933A-5163EBB696CA}" presName="Name8" presStyleCnt="0"/>
      <dgm:spPr/>
    </dgm:pt>
    <dgm:pt modelId="{31C97D64-F83B-42F5-ACC9-05F85C498E96}" type="pres">
      <dgm:prSet presAssocID="{8FFCA08C-DD53-4AE9-933A-5163EBB696CA}" presName="level" presStyleLbl="node1" presStyleIdx="1" presStyleCnt="4">
        <dgm:presLayoutVars>
          <dgm:chMax val="1"/>
          <dgm:bulletEnabled val="1"/>
        </dgm:presLayoutVars>
      </dgm:prSet>
      <dgm:spPr>
        <a:prstGeom prst="trapezoid">
          <a:avLst>
            <a:gd name="adj" fmla="val 51326"/>
          </a:avLst>
        </a:prstGeom>
      </dgm:spPr>
    </dgm:pt>
    <dgm:pt modelId="{54F8000D-7C79-47D7-A645-463A2470AE9A}" type="pres">
      <dgm:prSet presAssocID="{8FFCA08C-DD53-4AE9-933A-5163EBB696CA}" presName="levelTx" presStyleLbl="revTx" presStyleIdx="0" presStyleCnt="0">
        <dgm:presLayoutVars>
          <dgm:chMax val="1"/>
          <dgm:bulletEnabled val="1"/>
        </dgm:presLayoutVars>
      </dgm:prSet>
      <dgm:spPr/>
    </dgm:pt>
    <dgm:pt modelId="{72A26F3E-D62E-4774-935D-32A75702AFA9}" type="pres">
      <dgm:prSet presAssocID="{C0A67536-51CA-4492-9DF5-3ECBF9EB7A85}" presName="Name8" presStyleCnt="0"/>
      <dgm:spPr/>
    </dgm:pt>
    <dgm:pt modelId="{2BCCB677-8471-45B0-9441-3EFD6AB5F508}" type="pres">
      <dgm:prSet presAssocID="{C0A67536-51CA-4492-9DF5-3ECBF9EB7A85}" presName="level" presStyleLbl="node1" presStyleIdx="2" presStyleCnt="4">
        <dgm:presLayoutVars>
          <dgm:chMax val="1"/>
          <dgm:bulletEnabled val="1"/>
        </dgm:presLayoutVars>
      </dgm:prSet>
      <dgm:spPr>
        <a:prstGeom prst="trapezoid">
          <a:avLst>
            <a:gd name="adj" fmla="val 51326"/>
          </a:avLst>
        </a:prstGeom>
      </dgm:spPr>
    </dgm:pt>
    <dgm:pt modelId="{17B72B0C-2F7A-470F-AB3D-49690F970A5E}" type="pres">
      <dgm:prSet presAssocID="{C0A67536-51CA-4492-9DF5-3ECBF9EB7A85}" presName="levelTx" presStyleLbl="revTx" presStyleIdx="0" presStyleCnt="0">
        <dgm:presLayoutVars>
          <dgm:chMax val="1"/>
          <dgm:bulletEnabled val="1"/>
        </dgm:presLayoutVars>
      </dgm:prSet>
      <dgm:spPr/>
    </dgm:pt>
    <dgm:pt modelId="{8236B47B-35D5-42B4-8491-62CD6209DE9E}" type="pres">
      <dgm:prSet presAssocID="{0C144865-5CCD-4B77-82E0-3B14C2F2C44D}" presName="Name8" presStyleCnt="0"/>
      <dgm:spPr/>
    </dgm:pt>
    <dgm:pt modelId="{3FB71CFA-E50D-49E0-803A-05426D199E35}" type="pres">
      <dgm:prSet presAssocID="{0C144865-5CCD-4B77-82E0-3B14C2F2C44D}" presName="level" presStyleLbl="node1" presStyleIdx="3" presStyleCnt="4">
        <dgm:presLayoutVars>
          <dgm:chMax val="1"/>
          <dgm:bulletEnabled val="1"/>
        </dgm:presLayoutVars>
      </dgm:prSet>
      <dgm:spPr>
        <a:prstGeom prst="trapezoid">
          <a:avLst>
            <a:gd name="adj" fmla="val 51326"/>
          </a:avLst>
        </a:prstGeom>
      </dgm:spPr>
    </dgm:pt>
    <dgm:pt modelId="{424A3E30-CC70-41E4-9E77-F544F17995B4}" type="pres">
      <dgm:prSet presAssocID="{0C144865-5CCD-4B77-82E0-3B14C2F2C44D}" presName="levelTx" presStyleLbl="revTx" presStyleIdx="0" presStyleCnt="0">
        <dgm:presLayoutVars>
          <dgm:chMax val="1"/>
          <dgm:bulletEnabled val="1"/>
        </dgm:presLayoutVars>
      </dgm:prSet>
      <dgm:spPr/>
    </dgm:pt>
  </dgm:ptLst>
  <dgm:cxnLst>
    <dgm:cxn modelId="{CAAF783B-C3B1-447B-8966-D84E66374A6E}" type="presOf" srcId="{8FFCA08C-DD53-4AE9-933A-5163EBB696CA}" destId="{54F8000D-7C79-47D7-A645-463A2470AE9A}" srcOrd="1" destOrd="0" presId="urn:microsoft.com/office/officeart/2005/8/layout/pyramid1"/>
    <dgm:cxn modelId="{0B5F703F-447D-4FE5-806E-9371F7099FFF}" type="presOf" srcId="{A0FA9DEA-6133-4838-A686-4D4CA81C2293}" destId="{4D50576D-AFB9-4DC1-AEA3-519B63660C44}" srcOrd="0" destOrd="0" presId="urn:microsoft.com/office/officeart/2005/8/layout/pyramid1"/>
    <dgm:cxn modelId="{E8841A5F-9A82-4E26-860D-62CCCECCB071}" type="presOf" srcId="{A0FA9DEA-6133-4838-A686-4D4CA81C2293}" destId="{BD334067-454A-4DDB-86E8-E06B166142C0}" srcOrd="1" destOrd="0" presId="urn:microsoft.com/office/officeart/2005/8/layout/pyramid1"/>
    <dgm:cxn modelId="{F5CF605F-C444-4771-B838-2932CC6E83F2}" srcId="{B02650C5-FF3D-4312-AE7E-453525D0BA45}" destId="{C0A67536-51CA-4492-9DF5-3ECBF9EB7A85}" srcOrd="2" destOrd="0" parTransId="{2FAC2912-23B2-4E82-848F-FE980616E13B}" sibTransId="{2F3D0713-8CAD-497D-BD68-D17A569D973F}"/>
    <dgm:cxn modelId="{353D5A65-C3D0-44C7-BD9F-88C8163C4298}" type="presOf" srcId="{0C144865-5CCD-4B77-82E0-3B14C2F2C44D}" destId="{424A3E30-CC70-41E4-9E77-F544F17995B4}" srcOrd="1" destOrd="0" presId="urn:microsoft.com/office/officeart/2005/8/layout/pyramid1"/>
    <dgm:cxn modelId="{788FA850-D498-40F6-8CDC-BDFBFC23CACF}" type="presOf" srcId="{C0A67536-51CA-4492-9DF5-3ECBF9EB7A85}" destId="{2BCCB677-8471-45B0-9441-3EFD6AB5F508}" srcOrd="0" destOrd="0" presId="urn:microsoft.com/office/officeart/2005/8/layout/pyramid1"/>
    <dgm:cxn modelId="{959FF872-A069-43C9-8783-F3D5CE61D6ED}" srcId="{B02650C5-FF3D-4312-AE7E-453525D0BA45}" destId="{0C144865-5CCD-4B77-82E0-3B14C2F2C44D}" srcOrd="3" destOrd="0" parTransId="{76EB3ACE-490F-4AD8-A6E4-B03CB6993DD3}" sibTransId="{526A2D57-BE0B-4398-9A35-F0074F0FB7E7}"/>
    <dgm:cxn modelId="{4645A499-D2AA-45C9-8D74-D724DF8A0CF3}" type="presOf" srcId="{B02650C5-FF3D-4312-AE7E-453525D0BA45}" destId="{2DF3A844-7B7C-4929-9375-DD625B2054BC}" srcOrd="0" destOrd="0" presId="urn:microsoft.com/office/officeart/2005/8/layout/pyramid1"/>
    <dgm:cxn modelId="{1C7A90BF-3039-4C77-98FC-4F7CED0E2C4E}" srcId="{B02650C5-FF3D-4312-AE7E-453525D0BA45}" destId="{8FFCA08C-DD53-4AE9-933A-5163EBB696CA}" srcOrd="1" destOrd="0" parTransId="{75EB1B14-B033-48E2-82D0-50D2D19889C5}" sibTransId="{7F09EF77-8D0D-4963-95BA-AF1636DC1581}"/>
    <dgm:cxn modelId="{FDB408CD-415B-4AEE-A133-D31FA76EBF7E}" type="presOf" srcId="{0C144865-5CCD-4B77-82E0-3B14C2F2C44D}" destId="{3FB71CFA-E50D-49E0-803A-05426D199E35}" srcOrd="0" destOrd="0" presId="urn:microsoft.com/office/officeart/2005/8/layout/pyramid1"/>
    <dgm:cxn modelId="{FB325AE2-AC84-4AF9-8A1E-D101C50A2F22}" type="presOf" srcId="{8FFCA08C-DD53-4AE9-933A-5163EBB696CA}" destId="{31C97D64-F83B-42F5-ACC9-05F85C498E96}" srcOrd="0" destOrd="0" presId="urn:microsoft.com/office/officeart/2005/8/layout/pyramid1"/>
    <dgm:cxn modelId="{0CC13CF1-C52D-4ACC-B61E-E2A0F90E3446}" type="presOf" srcId="{C0A67536-51CA-4492-9DF5-3ECBF9EB7A85}" destId="{17B72B0C-2F7A-470F-AB3D-49690F970A5E}" srcOrd="1" destOrd="0" presId="urn:microsoft.com/office/officeart/2005/8/layout/pyramid1"/>
    <dgm:cxn modelId="{475954FA-5CD5-4AF8-B1EC-9323458CA0D2}" srcId="{B02650C5-FF3D-4312-AE7E-453525D0BA45}" destId="{A0FA9DEA-6133-4838-A686-4D4CA81C2293}" srcOrd="0" destOrd="0" parTransId="{2BD03F8E-7BF1-45F9-8487-A67D403232FC}" sibTransId="{C9F5C51F-4933-43D7-AF52-5CFD23690467}"/>
    <dgm:cxn modelId="{4A5D85EC-6AE7-45E2-A639-2AE001092915}" type="presParOf" srcId="{2DF3A844-7B7C-4929-9375-DD625B2054BC}" destId="{B27041EC-6D72-4A9B-BDB2-6F11BCF32694}" srcOrd="0" destOrd="0" presId="urn:microsoft.com/office/officeart/2005/8/layout/pyramid1"/>
    <dgm:cxn modelId="{5F5F88CF-D831-4D5D-96AD-296D40C3BF7E}" type="presParOf" srcId="{B27041EC-6D72-4A9B-BDB2-6F11BCF32694}" destId="{4D50576D-AFB9-4DC1-AEA3-519B63660C44}" srcOrd="0" destOrd="0" presId="urn:microsoft.com/office/officeart/2005/8/layout/pyramid1"/>
    <dgm:cxn modelId="{65898AB3-CD5A-4BEC-8962-215E0648B65D}" type="presParOf" srcId="{B27041EC-6D72-4A9B-BDB2-6F11BCF32694}" destId="{BD334067-454A-4DDB-86E8-E06B166142C0}" srcOrd="1" destOrd="0" presId="urn:microsoft.com/office/officeart/2005/8/layout/pyramid1"/>
    <dgm:cxn modelId="{4B332269-DD13-46C5-BC4A-BF2AD012D298}" type="presParOf" srcId="{2DF3A844-7B7C-4929-9375-DD625B2054BC}" destId="{50EA455F-B6E9-4344-90B7-5A0CBAB69CE1}" srcOrd="1" destOrd="0" presId="urn:microsoft.com/office/officeart/2005/8/layout/pyramid1"/>
    <dgm:cxn modelId="{721B80B0-ECE4-4119-BABC-67167ABB557F}" type="presParOf" srcId="{50EA455F-B6E9-4344-90B7-5A0CBAB69CE1}" destId="{31C97D64-F83B-42F5-ACC9-05F85C498E96}" srcOrd="0" destOrd="0" presId="urn:microsoft.com/office/officeart/2005/8/layout/pyramid1"/>
    <dgm:cxn modelId="{5A94B384-548C-4EA4-83C9-E449B9A2C913}" type="presParOf" srcId="{50EA455F-B6E9-4344-90B7-5A0CBAB69CE1}" destId="{54F8000D-7C79-47D7-A645-463A2470AE9A}" srcOrd="1" destOrd="0" presId="urn:microsoft.com/office/officeart/2005/8/layout/pyramid1"/>
    <dgm:cxn modelId="{07E92D6C-8880-426A-B1F9-14D0A213C7BF}" type="presParOf" srcId="{2DF3A844-7B7C-4929-9375-DD625B2054BC}" destId="{72A26F3E-D62E-4774-935D-32A75702AFA9}" srcOrd="2" destOrd="0" presId="urn:microsoft.com/office/officeart/2005/8/layout/pyramid1"/>
    <dgm:cxn modelId="{953EAB43-2E22-48C1-88F5-7C09DDADB997}" type="presParOf" srcId="{72A26F3E-D62E-4774-935D-32A75702AFA9}" destId="{2BCCB677-8471-45B0-9441-3EFD6AB5F508}" srcOrd="0" destOrd="0" presId="urn:microsoft.com/office/officeart/2005/8/layout/pyramid1"/>
    <dgm:cxn modelId="{2D0E25E4-BE39-4B85-9CB2-1F250351A3DA}" type="presParOf" srcId="{72A26F3E-D62E-4774-935D-32A75702AFA9}" destId="{17B72B0C-2F7A-470F-AB3D-49690F970A5E}" srcOrd="1" destOrd="0" presId="urn:microsoft.com/office/officeart/2005/8/layout/pyramid1"/>
    <dgm:cxn modelId="{F6624CD0-7615-4137-9A70-D648C5A4C260}" type="presParOf" srcId="{2DF3A844-7B7C-4929-9375-DD625B2054BC}" destId="{8236B47B-35D5-42B4-8491-62CD6209DE9E}" srcOrd="3" destOrd="0" presId="urn:microsoft.com/office/officeart/2005/8/layout/pyramid1"/>
    <dgm:cxn modelId="{0E3C1646-DCD6-41BE-B586-AF6ECF97CC03}" type="presParOf" srcId="{8236B47B-35D5-42B4-8491-62CD6209DE9E}" destId="{3FB71CFA-E50D-49E0-803A-05426D199E35}" srcOrd="0" destOrd="0" presId="urn:microsoft.com/office/officeart/2005/8/layout/pyramid1"/>
    <dgm:cxn modelId="{38C6F768-81C5-4149-975B-DE42EC69152A}" type="presParOf" srcId="{8236B47B-35D5-42B4-8491-62CD6209DE9E}" destId="{424A3E30-CC70-41E4-9E77-F544F17995B4}"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50576D-AFB9-4DC1-AEA3-519B63660C44}">
      <dsp:nvSpPr>
        <dsp:cNvPr id="0" name=""/>
        <dsp:cNvSpPr/>
      </dsp:nvSpPr>
      <dsp:spPr>
        <a:xfrm>
          <a:off x="1057176" y="0"/>
          <a:ext cx="704784" cy="679285"/>
        </a:xfrm>
        <a:prstGeom prst="trapezoid">
          <a:avLst>
            <a:gd name="adj" fmla="val 51326"/>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i="1" kern="1200" dirty="0">
              <a:solidFill>
                <a:sysClr val="windowText" lastClr="000000">
                  <a:hueOff val="0"/>
                  <a:satOff val="0"/>
                  <a:lumOff val="0"/>
                  <a:alphaOff val="0"/>
                </a:sysClr>
              </a:solidFill>
              <a:latin typeface="Times New Roman"/>
              <a:ea typeface="+mn-ea"/>
              <a:cs typeface="+mn-cs"/>
            </a:rPr>
            <a:t>Decisions</a:t>
          </a:r>
        </a:p>
      </dsp:txBody>
      <dsp:txXfrm>
        <a:off x="1289609" y="224024"/>
        <a:ext cx="239918" cy="455261"/>
      </dsp:txXfrm>
    </dsp:sp>
    <dsp:sp modelId="{31C97D64-F83B-42F5-ACC9-05F85C498E96}">
      <dsp:nvSpPr>
        <dsp:cNvPr id="0" name=""/>
        <dsp:cNvSpPr/>
      </dsp:nvSpPr>
      <dsp:spPr>
        <a:xfrm>
          <a:off x="704784" y="679285"/>
          <a:ext cx="1409569" cy="679285"/>
        </a:xfrm>
        <a:prstGeom prst="trapezoid">
          <a:avLst>
            <a:gd name="adj" fmla="val 51326"/>
          </a:avLst>
        </a:prstGeom>
        <a:solidFill>
          <a:srgbClr val="4BACC6">
            <a:hueOff val="-3311292"/>
            <a:satOff val="13270"/>
            <a:lumOff val="2876"/>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i="1" kern="1200" dirty="0">
              <a:solidFill>
                <a:sysClr val="windowText" lastClr="000000">
                  <a:hueOff val="0"/>
                  <a:satOff val="0"/>
                  <a:lumOff val="0"/>
                  <a:alphaOff val="0"/>
                </a:sysClr>
              </a:solidFill>
              <a:latin typeface="Times New Roman"/>
              <a:ea typeface="+mn-ea"/>
              <a:cs typeface="+mn-cs"/>
            </a:rPr>
            <a:t>Policies &amp; Actions</a:t>
          </a:r>
          <a:endParaRPr lang="en-US" sz="1000" kern="1200" dirty="0">
            <a:solidFill>
              <a:sysClr val="windowText" lastClr="000000">
                <a:hueOff val="0"/>
                <a:satOff val="0"/>
                <a:lumOff val="0"/>
                <a:alphaOff val="0"/>
              </a:sysClr>
            </a:solidFill>
            <a:latin typeface="Times New Roman"/>
            <a:ea typeface="+mn-ea"/>
            <a:cs typeface="+mn-cs"/>
          </a:endParaRPr>
        </a:p>
      </dsp:txBody>
      <dsp:txXfrm>
        <a:off x="1183892" y="851611"/>
        <a:ext cx="451353" cy="506959"/>
      </dsp:txXfrm>
    </dsp:sp>
    <dsp:sp modelId="{2BCCB677-8471-45B0-9441-3EFD6AB5F508}">
      <dsp:nvSpPr>
        <dsp:cNvPr id="0" name=""/>
        <dsp:cNvSpPr/>
      </dsp:nvSpPr>
      <dsp:spPr>
        <a:xfrm>
          <a:off x="352392" y="1358570"/>
          <a:ext cx="2114353" cy="679285"/>
        </a:xfrm>
        <a:prstGeom prst="trapezoid">
          <a:avLst>
            <a:gd name="adj" fmla="val 51326"/>
          </a:avLst>
        </a:prstGeom>
        <a:solidFill>
          <a:srgbClr val="4BACC6">
            <a:hueOff val="-6622584"/>
            <a:satOff val="26541"/>
            <a:lumOff val="5752"/>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i="1" kern="1200" dirty="0">
              <a:solidFill>
                <a:sysClr val="windowText" lastClr="000000">
                  <a:hueOff val="0"/>
                  <a:satOff val="0"/>
                  <a:lumOff val="0"/>
                  <a:alphaOff val="0"/>
                </a:sysClr>
              </a:solidFill>
              <a:latin typeface="Times New Roman"/>
              <a:ea typeface="+mn-ea"/>
              <a:cs typeface="+mn-cs"/>
            </a:rPr>
            <a:t>Tools, Analysis &amp; Data</a:t>
          </a:r>
          <a:endParaRPr lang="en-US" sz="1000" kern="1200" dirty="0">
            <a:solidFill>
              <a:sysClr val="windowText" lastClr="000000">
                <a:hueOff val="0"/>
                <a:satOff val="0"/>
                <a:lumOff val="0"/>
                <a:alphaOff val="0"/>
              </a:sysClr>
            </a:solidFill>
            <a:latin typeface="Times New Roman"/>
            <a:ea typeface="+mn-ea"/>
            <a:cs typeface="+mn-cs"/>
          </a:endParaRPr>
        </a:p>
      </dsp:txBody>
      <dsp:txXfrm>
        <a:off x="954837" y="1473454"/>
        <a:ext cx="909463" cy="564401"/>
      </dsp:txXfrm>
    </dsp:sp>
    <dsp:sp modelId="{3FB71CFA-E50D-49E0-803A-05426D199E35}">
      <dsp:nvSpPr>
        <dsp:cNvPr id="0" name=""/>
        <dsp:cNvSpPr/>
      </dsp:nvSpPr>
      <dsp:spPr>
        <a:xfrm>
          <a:off x="0" y="2037855"/>
          <a:ext cx="2819138" cy="679285"/>
        </a:xfrm>
        <a:prstGeom prst="trapezoid">
          <a:avLst>
            <a:gd name="adj" fmla="val 51326"/>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1" i="1" kern="1200" dirty="0">
              <a:solidFill>
                <a:sysClr val="windowText" lastClr="000000">
                  <a:hueOff val="0"/>
                  <a:satOff val="0"/>
                  <a:lumOff val="0"/>
                  <a:alphaOff val="0"/>
                </a:sysClr>
              </a:solidFill>
              <a:latin typeface="Times New Roman"/>
              <a:ea typeface="+mn-ea"/>
              <a:cs typeface="+mn-cs"/>
            </a:rPr>
            <a:t>Foundational Basis</a:t>
          </a:r>
          <a:endParaRPr lang="en-US" sz="1000" kern="1200" dirty="0">
            <a:solidFill>
              <a:sysClr val="windowText" lastClr="000000">
                <a:hueOff val="0"/>
                <a:satOff val="0"/>
                <a:lumOff val="0"/>
                <a:alphaOff val="0"/>
              </a:sysClr>
            </a:solidFill>
            <a:latin typeface="Times New Roman"/>
            <a:ea typeface="+mn-ea"/>
            <a:cs typeface="+mn-cs"/>
          </a:endParaRPr>
        </a:p>
      </dsp:txBody>
      <dsp:txXfrm>
        <a:off x="725782" y="2124018"/>
        <a:ext cx="1367573" cy="593122"/>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69F161-FCAF-4ED1-AE40-5B0DE447DD81}" type="datetimeFigureOut">
              <a:rPr lang="en-US" smtClean="0"/>
              <a:t>2/14/2022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18D48B-F740-4254-BF49-5C403FA410F2}" type="slidenum">
              <a:rPr lang="en-US" smtClean="0"/>
              <a:t>‹#›</a:t>
            </a:fld>
            <a:endParaRPr lang="en-US"/>
          </a:p>
        </p:txBody>
      </p:sp>
    </p:spTree>
    <p:extLst>
      <p:ext uri="{BB962C8B-B14F-4D97-AF65-F5344CB8AC3E}">
        <p14:creationId xmlns:p14="http://schemas.microsoft.com/office/powerpoint/2010/main" val="1869599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5E2D2-AC4D-4008-8781-A2083C73903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526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Shot in the arm for Texas</a:t>
            </a:r>
          </a:p>
          <a:p>
            <a:r>
              <a:rPr lang="en-US" dirty="0"/>
              <a:t>Set the stage for economic growth and development</a:t>
            </a:r>
          </a:p>
          <a:p>
            <a:r>
              <a:rPr lang="en-US" dirty="0"/>
              <a:t>Provide safe habitable cities</a:t>
            </a:r>
          </a:p>
          <a:p>
            <a:r>
              <a:rPr lang="en-US" dirty="0"/>
              <a:t>WS benefits not calculated </a:t>
            </a:r>
          </a:p>
          <a:p>
            <a:r>
              <a:rPr lang="en-US" dirty="0"/>
              <a:t>Close supply</a:t>
            </a:r>
          </a:p>
          <a:p>
            <a:r>
              <a:rPr lang="en-US" dirty="0"/>
              <a:t>BRA and others move water throughout their basins</a:t>
            </a:r>
          </a:p>
          <a:p>
            <a:r>
              <a:rPr lang="en-US" dirty="0"/>
              <a:t>Pipelines – E TX to DFW</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45F857-50EB-4542-9027-B7FE5A0F0FDE}"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6538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047CD-2C47-4739-B6DC-E8888E43781C}"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361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B45F857-50EB-4542-9027-B7FE5A0F0FDE}" type="slidenum">
              <a:rPr lang="en-US" smtClean="0">
                <a:solidFill>
                  <a:srgbClr val="000000"/>
                </a:solidFill>
              </a:rPr>
              <a:pPr>
                <a:defRPr/>
              </a:pPr>
              <a:t>3</a:t>
            </a:fld>
            <a:endParaRPr lang="en-US">
              <a:solidFill>
                <a:srgbClr val="000000"/>
              </a:solidFill>
            </a:endParaRPr>
          </a:p>
        </p:txBody>
      </p:sp>
    </p:spTree>
    <p:extLst>
      <p:ext uri="{BB962C8B-B14F-4D97-AF65-F5344CB8AC3E}">
        <p14:creationId xmlns:p14="http://schemas.microsoft.com/office/powerpoint/2010/main" val="1603220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Shot in the arm for Texas</a:t>
            </a:r>
          </a:p>
          <a:p>
            <a:r>
              <a:rPr lang="en-US" dirty="0"/>
              <a:t>Set the stage for economic growth and development</a:t>
            </a:r>
          </a:p>
          <a:p>
            <a:r>
              <a:rPr lang="en-US" dirty="0"/>
              <a:t>Provide safe habitable cities</a:t>
            </a:r>
          </a:p>
          <a:p>
            <a:r>
              <a:rPr lang="en-US" dirty="0"/>
              <a:t>WS benefits not calculated </a:t>
            </a:r>
          </a:p>
          <a:p>
            <a:r>
              <a:rPr lang="en-US" dirty="0"/>
              <a:t>Close supply</a:t>
            </a:r>
          </a:p>
          <a:p>
            <a:r>
              <a:rPr lang="en-US" dirty="0"/>
              <a:t>BRA and others move water throughout their basins</a:t>
            </a:r>
          </a:p>
          <a:p>
            <a:r>
              <a:rPr lang="en-US" dirty="0"/>
              <a:t>Pipelines – E TX to DFW</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45F857-50EB-4542-9027-B7FE5A0F0FDE}"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688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48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0275" rtl="0" eaLnBrk="1" fontAlgn="base" latinLnBrk="0" hangingPunct="1">
              <a:lnSpc>
                <a:spcPct val="100000"/>
              </a:lnSpc>
              <a:spcBef>
                <a:spcPct val="0"/>
              </a:spcBef>
              <a:spcAft>
                <a:spcPct val="0"/>
              </a:spcAft>
              <a:buClrTx/>
              <a:buSzTx/>
              <a:buFontTx/>
              <a:buNone/>
              <a:tabLst/>
              <a:defRPr/>
            </a:pPr>
            <a:fld id="{B575824A-BE42-487C-9792-1ED6026E59A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30275"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32160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45F857-50EB-4542-9027-B7FE5A0F0FDE}" type="slidenum">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663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830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22860" indent="-457200">
              <a:buFont typeface="Wingdings"/>
              <a:buChar char=""/>
              <a:tabLst>
                <a:tab pos="457200" algn="l"/>
                <a:tab pos="470534" algn="l"/>
              </a:tabLst>
            </a:pPr>
            <a:r>
              <a:rPr lang="en-US" sz="2000" b="1" spc="-114" dirty="0">
                <a:solidFill>
                  <a:srgbClr val="404040"/>
                </a:solidFill>
                <a:latin typeface="Arial"/>
                <a:cs typeface="Arial"/>
              </a:rPr>
              <a:t>Current Status:</a:t>
            </a:r>
          </a:p>
          <a:p>
            <a:pPr marL="628650" marR="22860" lvl="1" indent="-171450">
              <a:buFont typeface="Wingdings" panose="05000000000000000000" pitchFamily="2" charset="2"/>
              <a:buChar char="§"/>
              <a:tabLst>
                <a:tab pos="457200" algn="l"/>
                <a:tab pos="470534" algn="l"/>
              </a:tabLst>
            </a:pPr>
            <a:r>
              <a:rPr lang="en-US" spc="-114" dirty="0">
                <a:solidFill>
                  <a:srgbClr val="404040"/>
                </a:solidFill>
                <a:latin typeface="Arial"/>
                <a:cs typeface="Arial"/>
              </a:rPr>
              <a:t>Oxbow sites A, C &amp; H, Riverside Park, Ham Branch and Sam Ave. North and South Valley Storage sites are  complete and turned over to sponsor.</a:t>
            </a:r>
          </a:p>
          <a:p>
            <a:pPr marL="628650" marR="22860" lvl="1" indent="-171450">
              <a:buFont typeface="Wingdings" panose="05000000000000000000" pitchFamily="2" charset="2"/>
              <a:buChar char="§"/>
              <a:tabLst>
                <a:tab pos="457200" algn="l"/>
                <a:tab pos="470534" algn="l"/>
              </a:tabLst>
            </a:pPr>
            <a:r>
              <a:rPr lang="en-US" spc="-114" dirty="0">
                <a:solidFill>
                  <a:srgbClr val="404040"/>
                </a:solidFill>
                <a:latin typeface="Arial"/>
                <a:cs typeface="Arial"/>
              </a:rPr>
              <a:t>TxDOT completed the three arterial bridges crossing the bypass channel in 2021.</a:t>
            </a:r>
          </a:p>
          <a:p>
            <a:pPr marL="628650" marR="22860" lvl="1" indent="-171450">
              <a:buFont typeface="Wingdings" panose="05000000000000000000" pitchFamily="2" charset="2"/>
              <a:buChar char="§"/>
              <a:tabLst>
                <a:tab pos="457200" algn="l"/>
                <a:tab pos="470534" algn="l"/>
              </a:tabLst>
            </a:pPr>
            <a:r>
              <a:rPr lang="en-US" spc="-114" dirty="0">
                <a:solidFill>
                  <a:srgbClr val="404040"/>
                </a:solidFill>
                <a:latin typeface="Arial"/>
                <a:cs typeface="Arial"/>
              </a:rPr>
              <a:t>The property needed for the construction of the bypass channel has been acquired.</a:t>
            </a:r>
          </a:p>
          <a:p>
            <a:pPr marL="628650" marR="22860" lvl="1" indent="-171450">
              <a:buFont typeface="Wingdings" panose="05000000000000000000" pitchFamily="2" charset="2"/>
              <a:buChar char="§"/>
              <a:tabLst>
                <a:tab pos="457200" algn="l"/>
                <a:tab pos="470534" algn="l"/>
              </a:tabLst>
            </a:pPr>
            <a:r>
              <a:rPr lang="en-US" spc="-114" dirty="0">
                <a:solidFill>
                  <a:srgbClr val="404040"/>
                </a:solidFill>
                <a:latin typeface="Arial"/>
                <a:cs typeface="Arial"/>
              </a:rPr>
              <a:t>96% of the North Channel utility relocations have been completed; reviews for additional relocations underway.</a:t>
            </a:r>
          </a:p>
          <a:p>
            <a:pPr marL="628650" marR="22860" lvl="1" indent="-171450">
              <a:buFont typeface="Wingdings" panose="05000000000000000000" pitchFamily="2" charset="2"/>
              <a:buChar char="§"/>
              <a:tabLst>
                <a:tab pos="457200" algn="l"/>
                <a:tab pos="470534" algn="l"/>
              </a:tabLst>
            </a:pPr>
            <a:r>
              <a:rPr lang="en-US" spc="-114" dirty="0">
                <a:solidFill>
                  <a:srgbClr val="404040"/>
                </a:solidFill>
                <a:latin typeface="Arial"/>
                <a:cs typeface="Arial"/>
              </a:rPr>
              <a:t>North Bypass Channel design was put on hold at 50%; on hold for additional funding</a:t>
            </a:r>
          </a:p>
          <a:p>
            <a:pPr marL="628650" marR="22860" lvl="1" indent="-171450">
              <a:buFont typeface="Wingdings" panose="05000000000000000000" pitchFamily="2" charset="2"/>
              <a:buChar char="§"/>
              <a:tabLst>
                <a:tab pos="457200" algn="l"/>
                <a:tab pos="470534" algn="l"/>
              </a:tabLst>
            </a:pPr>
            <a:r>
              <a:rPr lang="en-US" spc="-114" dirty="0">
                <a:solidFill>
                  <a:srgbClr val="404040"/>
                </a:solidFill>
                <a:latin typeface="Arial"/>
                <a:cs typeface="Arial"/>
              </a:rPr>
              <a:t>Oxbow Site E 90% design is underway.; requires additional funding to complete  and construction</a:t>
            </a:r>
          </a:p>
          <a:p>
            <a:pPr marL="342900" marR="22860" lvl="0" indent="-342900">
              <a:buFont typeface="Wingdings" panose="05000000000000000000" pitchFamily="2" charset="2"/>
              <a:buChar char="q"/>
              <a:tabLst>
                <a:tab pos="457200" algn="l"/>
                <a:tab pos="470534" algn="l"/>
              </a:tabLst>
            </a:pPr>
            <a:r>
              <a:rPr lang="en-US" b="1" spc="-114" dirty="0">
                <a:solidFill>
                  <a:srgbClr val="404040"/>
                </a:solidFill>
                <a:latin typeface="Arial"/>
                <a:cs typeface="Arial"/>
              </a:rPr>
              <a:t>   Project Remaining Design/Construction elements:</a:t>
            </a:r>
          </a:p>
          <a:p>
            <a:pPr marL="628650" marR="22860" lvl="1" indent="-171450">
              <a:buFont typeface="Wingdings" panose="05000000000000000000" pitchFamily="2" charset="2"/>
              <a:buChar char="§"/>
              <a:tabLst>
                <a:tab pos="457200" algn="l"/>
                <a:tab pos="470534" algn="l"/>
              </a:tabLst>
            </a:pPr>
            <a:r>
              <a:rPr lang="en-US" spc="-114" dirty="0">
                <a:solidFill>
                  <a:srgbClr val="404040"/>
                </a:solidFill>
                <a:latin typeface="Arial"/>
                <a:cs typeface="Arial"/>
              </a:rPr>
              <a:t>Bypass Channel  (rendering) 8,400 long by 300 ft wide</a:t>
            </a:r>
          </a:p>
          <a:p>
            <a:pPr marL="628650" marR="22860" lvl="1" indent="-171450">
              <a:buFont typeface="Wingdings" panose="05000000000000000000" pitchFamily="2" charset="2"/>
              <a:buChar char="§"/>
              <a:tabLst>
                <a:tab pos="457200" algn="l"/>
                <a:tab pos="470534" algn="l"/>
              </a:tabLst>
            </a:pPr>
            <a:r>
              <a:rPr lang="en-US" spc="-114" dirty="0">
                <a:solidFill>
                  <a:srgbClr val="404040"/>
                </a:solidFill>
                <a:latin typeface="Arial"/>
                <a:cs typeface="Arial"/>
              </a:rPr>
              <a:t>Valley Storage: Gateway Oxbow Site E, Rockwood and  University Drive (cumulative total for all Valley Storage is 5,250 acre feet)</a:t>
            </a:r>
          </a:p>
          <a:p>
            <a:pPr marL="628650" marR="22860" lvl="1" indent="-171450">
              <a:buFont typeface="Wingdings" panose="05000000000000000000" pitchFamily="2" charset="2"/>
              <a:buChar char="§"/>
              <a:tabLst>
                <a:tab pos="457200" algn="l"/>
                <a:tab pos="470534" algn="l"/>
              </a:tabLst>
            </a:pPr>
            <a:r>
              <a:rPr lang="en-US" spc="-114" dirty="0">
                <a:solidFill>
                  <a:srgbClr val="404040"/>
                </a:solidFill>
                <a:latin typeface="Arial"/>
                <a:cs typeface="Arial"/>
              </a:rPr>
              <a:t> Floodgates (rendering) –  TRWD, Clear Fork and Trinity Point</a:t>
            </a:r>
          </a:p>
          <a:p>
            <a:pPr marL="628650" marR="22860" lvl="1" indent="-171450">
              <a:buFont typeface="Wingdings" panose="05000000000000000000" pitchFamily="2" charset="2"/>
              <a:buChar char="§"/>
              <a:tabLst>
                <a:tab pos="457200" algn="l"/>
                <a:tab pos="470534" algn="l"/>
              </a:tabLst>
            </a:pPr>
            <a:r>
              <a:rPr lang="en-US" spc="-114" dirty="0">
                <a:solidFill>
                  <a:srgbClr val="404040"/>
                </a:solidFill>
                <a:latin typeface="Arial"/>
                <a:cs typeface="Arial"/>
              </a:rPr>
              <a:t>TRWD Pump Station</a:t>
            </a:r>
          </a:p>
          <a:p>
            <a:pPr marL="628650" marR="22860" lvl="1" indent="-171450">
              <a:buFont typeface="Wingdings" panose="05000000000000000000" pitchFamily="2" charset="2"/>
              <a:buChar char="§"/>
              <a:tabLst>
                <a:tab pos="457200" algn="l"/>
                <a:tab pos="470534" algn="l"/>
              </a:tabLst>
            </a:pPr>
            <a:r>
              <a:rPr lang="en-US" spc="-114" dirty="0">
                <a:solidFill>
                  <a:srgbClr val="404040"/>
                </a:solidFill>
                <a:latin typeface="Arial"/>
                <a:cs typeface="Arial"/>
              </a:rPr>
              <a:t>Marine Creek and Samuels Ave. Dams, Rendering</a:t>
            </a:r>
          </a:p>
          <a:p>
            <a:pPr marL="628650" marR="22860" lvl="1" indent="-171450">
              <a:buFont typeface="Wingdings" panose="05000000000000000000" pitchFamily="2" charset="2"/>
              <a:buChar char="§"/>
              <a:tabLst>
                <a:tab pos="457200" algn="l"/>
                <a:tab pos="470534" algn="l"/>
              </a:tabLst>
            </a:pPr>
            <a:r>
              <a:rPr lang="en-US" spc="-114" dirty="0">
                <a:solidFill>
                  <a:srgbClr val="404040"/>
                </a:solidFill>
                <a:latin typeface="Arial"/>
                <a:cs typeface="Arial"/>
              </a:rPr>
              <a:t>Oxbow &amp; Ham Branch Aquatic Mitigation</a:t>
            </a:r>
          </a:p>
          <a:p>
            <a:pPr marL="342900" marR="22860" lvl="0" indent="-342900">
              <a:buFont typeface="Wingdings" panose="05000000000000000000" pitchFamily="2" charset="2"/>
              <a:buChar char="q"/>
              <a:tabLst>
                <a:tab pos="457200" algn="l"/>
                <a:tab pos="470534" algn="l"/>
              </a:tabLst>
            </a:pPr>
            <a:endParaRPr lang="en-US" b="1" spc="-114" dirty="0">
              <a:solidFill>
                <a:srgbClr val="404040"/>
              </a:solidFill>
              <a:latin typeface="Arial"/>
              <a:cs typeface="Arial"/>
            </a:endParaRPr>
          </a:p>
          <a:p>
            <a:pPr marL="342900" marR="22860" lvl="0" indent="-342900">
              <a:buFont typeface="Wingdings" panose="05000000000000000000" pitchFamily="2" charset="2"/>
              <a:buChar char="q"/>
              <a:tabLst>
                <a:tab pos="457200" algn="l"/>
                <a:tab pos="470534" algn="l"/>
              </a:tabLst>
            </a:pPr>
            <a:endParaRPr lang="en-US" spc="-114" dirty="0">
              <a:solidFill>
                <a:srgbClr val="404040"/>
              </a:solidFill>
              <a:latin typeface="Arial"/>
              <a:cs typeface="Arial"/>
            </a:endParaRPr>
          </a:p>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21</a:t>
            </a:fld>
            <a:endParaRPr lang="en-US"/>
          </a:p>
        </p:txBody>
      </p:sp>
    </p:spTree>
    <p:extLst>
      <p:ext uri="{BB962C8B-B14F-4D97-AF65-F5344CB8AC3E}">
        <p14:creationId xmlns:p14="http://schemas.microsoft.com/office/powerpoint/2010/main" val="2708896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Storms that occur downstream of the Dams in the unregulated part of the basin</a:t>
            </a:r>
          </a:p>
          <a:p>
            <a:r>
              <a:rPr lang="en-US" dirty="0"/>
              <a:t>Tropical storm Hermine hit Rush Creek in 2010</a:t>
            </a:r>
          </a:p>
          <a:p>
            <a:r>
              <a:rPr lang="en-US" dirty="0"/>
              <a:t>	Evacuations</a:t>
            </a:r>
          </a:p>
          <a:p>
            <a:r>
              <a:rPr lang="en-US" dirty="0"/>
              <a:t>	Buy-outs</a:t>
            </a:r>
          </a:p>
          <a:p>
            <a:r>
              <a:rPr lang="en-US" dirty="0"/>
              <a:t>Caused by upstream development, growth in vegetation, critical storm centering</a:t>
            </a:r>
          </a:p>
          <a:p>
            <a:r>
              <a:rPr lang="en-US" dirty="0"/>
              <a:t>This will eventually happen to us all.</a:t>
            </a:r>
          </a:p>
          <a:p>
            <a:r>
              <a:rPr lang="en-US" dirty="0"/>
              <a:t>Storm occurred at the peak of a drought, why so much flooding?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45F857-50EB-4542-9027-B7FE5A0F0F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489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7567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06669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4" name="Title 5"/>
          <p:cNvSpPr>
            <a:spLocks noGrp="1"/>
          </p:cNvSpPr>
          <p:nvPr>
            <p:ph type="title"/>
          </p:nvPr>
        </p:nvSpPr>
        <p:spPr>
          <a:xfrm>
            <a:off x="266701" y="265874"/>
            <a:ext cx="5829300"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7" y="265874"/>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7" y="3528393"/>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988011"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19977" y="5610615"/>
            <a:ext cx="1539247" cy="1001498"/>
          </a:xfrm>
          <a:prstGeom prst="rect">
            <a:avLst/>
          </a:prstGeom>
        </p:spPr>
      </p:pic>
    </p:spTree>
    <p:extLst>
      <p:ext uri="{BB962C8B-B14F-4D97-AF65-F5344CB8AC3E}">
        <p14:creationId xmlns:p14="http://schemas.microsoft.com/office/powerpoint/2010/main" val="25223925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12190195" cy="6859016"/>
          </a:xfrm>
          <a:prstGeom prst="rect">
            <a:avLst/>
          </a:prstGeom>
        </p:spPr>
      </p:pic>
      <p:sp>
        <p:nvSpPr>
          <p:cNvPr id="14" name="Title 5"/>
          <p:cNvSpPr>
            <a:spLocks noGrp="1"/>
          </p:cNvSpPr>
          <p:nvPr>
            <p:ph type="title"/>
          </p:nvPr>
        </p:nvSpPr>
        <p:spPr>
          <a:xfrm>
            <a:off x="266702" y="260933"/>
            <a:ext cx="5821279"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61"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1"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2" y="2058988"/>
            <a:ext cx="5808663" cy="3308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5"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988011" cy="1005840"/>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19977" y="5610615"/>
            <a:ext cx="1539247" cy="1001498"/>
          </a:xfrm>
          <a:prstGeom prst="rect">
            <a:avLst/>
          </a:prstGeom>
        </p:spPr>
      </p:pic>
    </p:spTree>
    <p:extLst>
      <p:ext uri="{BB962C8B-B14F-4D97-AF65-F5344CB8AC3E}">
        <p14:creationId xmlns:p14="http://schemas.microsoft.com/office/powerpoint/2010/main" val="21931261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88388" cy="6858000"/>
          </a:xfrm>
          <a:prstGeom prst="rect">
            <a:avLst/>
          </a:prstGeom>
        </p:spPr>
      </p:pic>
      <p:sp>
        <p:nvSpPr>
          <p:cNvPr id="3" name="Text Placeholder 2"/>
          <p:cNvSpPr>
            <a:spLocks noGrp="1"/>
          </p:cNvSpPr>
          <p:nvPr>
            <p:ph type="body" sz="quarter" idx="19"/>
          </p:nvPr>
        </p:nvSpPr>
        <p:spPr>
          <a:xfrm>
            <a:off x="381001" y="2059389"/>
            <a:ext cx="4867275"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5"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4"/>
            <a:ext cx="4866861"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5371265"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988011" cy="1005840"/>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19977" y="5610615"/>
            <a:ext cx="1539247" cy="1001498"/>
          </a:xfrm>
          <a:prstGeom prst="rect">
            <a:avLst/>
          </a:prstGeom>
        </p:spPr>
      </p:pic>
    </p:spTree>
    <p:extLst>
      <p:ext uri="{BB962C8B-B14F-4D97-AF65-F5344CB8AC3E}">
        <p14:creationId xmlns:p14="http://schemas.microsoft.com/office/powerpoint/2010/main" val="40411236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6" y="0"/>
            <a:ext cx="12188389" cy="6858000"/>
          </a:xfrm>
          <a:prstGeom prst="rect">
            <a:avLst/>
          </a:prstGeom>
        </p:spPr>
      </p:pic>
      <p:sp>
        <p:nvSpPr>
          <p:cNvPr id="16" name="TextBox 15"/>
          <p:cNvSpPr txBox="1"/>
          <p:nvPr userDrawn="1"/>
        </p:nvSpPr>
        <p:spPr>
          <a:xfrm>
            <a:off x="266701" y="5217495"/>
            <a:ext cx="4337105" cy="201850"/>
          </a:xfrm>
          <a:prstGeom prst="rect">
            <a:avLst/>
          </a:prstGeom>
          <a:noFill/>
        </p:spPr>
        <p:txBody>
          <a:bodyPr wrap="square" lIns="68580" tIns="0">
            <a:spAutoFit/>
          </a:bodyPr>
          <a:lstStyle/>
          <a:p>
            <a:r>
              <a:rPr lang="en-US" altLang="en-US" sz="506" i="1" dirty="0">
                <a:solidFill>
                  <a:srgbClr val="000000"/>
                </a:solidFill>
              </a:rPr>
              <a:t>“</a:t>
            </a:r>
            <a:r>
              <a:rPr lang="en-US" sz="506"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506" i="1" dirty="0">
                <a:solidFill>
                  <a:srgbClr val="000000"/>
                </a:solidFill>
              </a:rPr>
              <a:t>”</a:t>
            </a:r>
            <a:endParaRPr lang="en-US" sz="506" i="1" dirty="0">
              <a:solidFill>
                <a:srgbClr val="000000"/>
              </a:solidFill>
            </a:endParaRPr>
          </a:p>
        </p:txBody>
      </p:sp>
      <p:sp>
        <p:nvSpPr>
          <p:cNvPr id="18" name="Picture Placeholder 16"/>
          <p:cNvSpPr>
            <a:spLocks noGrp="1" noChangeAspect="1"/>
          </p:cNvSpPr>
          <p:nvPr>
            <p:ph type="pic" sz="quarter" idx="13"/>
          </p:nvPr>
        </p:nvSpPr>
        <p:spPr>
          <a:xfrm>
            <a:off x="8500460" y="388088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40"/>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8" y="1227140"/>
            <a:ext cx="3689407"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2"/>
            <a:ext cx="11658600" cy="858437"/>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66701" y="1227140"/>
            <a:ext cx="4337105"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988011" cy="1005840"/>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19977" y="5610615"/>
            <a:ext cx="1539247" cy="1001498"/>
          </a:xfrm>
          <a:prstGeom prst="rect">
            <a:avLst/>
          </a:prstGeom>
        </p:spPr>
      </p:pic>
    </p:spTree>
    <p:extLst>
      <p:ext uri="{BB962C8B-B14F-4D97-AF65-F5344CB8AC3E}">
        <p14:creationId xmlns:p14="http://schemas.microsoft.com/office/powerpoint/2010/main" val="3816991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nvPr>
        </p:nvSpPr>
        <p:spPr>
          <a:xfrm>
            <a:off x="4876800" y="6381750"/>
            <a:ext cx="2844800" cy="476250"/>
          </a:xfrm>
          <a:prstGeom prst="rect">
            <a:avLst/>
          </a:prstGeom>
          <a:ln/>
        </p:spPr>
        <p:txBody>
          <a:bodyPr/>
          <a:lstStyle>
            <a:lvl1pPr>
              <a:defRPr/>
            </a:lvl1pPr>
          </a:lstStyle>
          <a:p>
            <a:pPr>
              <a:defRPr/>
            </a:pPr>
            <a:endParaRPr lang="en-US">
              <a:solidFill>
                <a:srgbClr val="C0504D"/>
              </a:solidFill>
            </a:endParaRPr>
          </a:p>
        </p:txBody>
      </p:sp>
    </p:spTree>
    <p:extLst>
      <p:ext uri="{BB962C8B-B14F-4D97-AF65-F5344CB8AC3E}">
        <p14:creationId xmlns:p14="http://schemas.microsoft.com/office/powerpoint/2010/main" val="1074025710"/>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sldNum" sz="quarter" idx="10"/>
          </p:nvPr>
        </p:nvSpPr>
        <p:spPr>
          <a:xfrm>
            <a:off x="4876800" y="6381750"/>
            <a:ext cx="2844800" cy="476250"/>
          </a:xfrm>
          <a:prstGeom prst="rect">
            <a:avLst/>
          </a:prstGeom>
          <a:ln/>
        </p:spPr>
        <p:txBody>
          <a:bodyPr/>
          <a:lstStyle>
            <a:lvl1pPr>
              <a:defRPr/>
            </a:lvl1pPr>
          </a:lstStyle>
          <a:p>
            <a:pPr>
              <a:defRPr/>
            </a:pPr>
            <a:endParaRPr lang="en-US">
              <a:solidFill>
                <a:srgbClr val="C0504D"/>
              </a:solidFill>
            </a:endParaRPr>
          </a:p>
        </p:txBody>
      </p:sp>
    </p:spTree>
    <p:extLst>
      <p:ext uri="{BB962C8B-B14F-4D97-AF65-F5344CB8AC3E}">
        <p14:creationId xmlns:p14="http://schemas.microsoft.com/office/powerpoint/2010/main" val="1780189675"/>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4876800" y="6381750"/>
            <a:ext cx="2844800" cy="476250"/>
          </a:xfrm>
          <a:prstGeom prst="rect">
            <a:avLst/>
          </a:prstGeom>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4075673181"/>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InFRMRight_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609600" y="1371600"/>
            <a:ext cx="10972800" cy="4705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4"/>
          </p:nvPr>
        </p:nvSpPr>
        <p:spPr>
          <a:xfrm>
            <a:off x="631560" y="6156464"/>
            <a:ext cx="1219200" cy="365125"/>
          </a:xfrm>
          <a:prstGeom prst="rect">
            <a:avLst/>
          </a:prstGeom>
        </p:spPr>
        <p:txBody>
          <a:bodyPr/>
          <a:lstStyle>
            <a:lvl1pPr algn="ctr">
              <a:defRPr sz="675" b="0" i="0">
                <a:latin typeface="+mn-lt"/>
              </a:defRPr>
            </a:lvl1pPr>
          </a:lstStyle>
          <a:p>
            <a:fld id="{6B5ACB7B-0B47-43C3-8856-2EE21247B91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960546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92685322"/>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6727066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1" y="1028700"/>
            <a:ext cx="5753100"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1" y="3855720"/>
            <a:ext cx="5753100"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1" y="1028700"/>
            <a:ext cx="5753100"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1" y="3855720"/>
            <a:ext cx="5753100"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32991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2916">
          <p15:clr>
            <a:srgbClr val="FBAE40"/>
          </p15:clr>
        </p15:guide>
        <p15:guide id="4" pos="2844">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94687794"/>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38446964"/>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85647039"/>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77266579"/>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39039426"/>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10795073"/>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9501151"/>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35544732"/>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211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211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6448486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3886200"/>
          </a:xfrm>
        </p:spPr>
        <p:txBody>
          <a:bodyPr/>
          <a:lstStyle/>
          <a:p>
            <a:pPr lvl="0"/>
            <a:r>
              <a:rPr lang="en-US" noProof="0"/>
              <a:t>Click icon to add table</a:t>
            </a:r>
          </a:p>
        </p:txBody>
      </p:sp>
      <p:sp>
        <p:nvSpPr>
          <p:cNvPr id="4" name="Rectangle 4"/>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04155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24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1165860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022393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2400"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1456960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66700" y="2157415"/>
            <a:ext cx="11658600" cy="179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6914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15932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1119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94210" y="5394628"/>
            <a:ext cx="11822463"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83847A"/>
              </a:solidFill>
            </a:endParaRPr>
          </a:p>
        </p:txBody>
      </p:sp>
      <p:sp>
        <p:nvSpPr>
          <p:cNvPr id="8" name="Content Placeholder 7"/>
          <p:cNvSpPr>
            <a:spLocks noGrp="1"/>
          </p:cNvSpPr>
          <p:nvPr>
            <p:ph sz="quarter" idx="12"/>
          </p:nvPr>
        </p:nvSpPr>
        <p:spPr>
          <a:xfrm>
            <a:off x="76200" y="66676"/>
            <a:ext cx="12020549" cy="679132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66700" y="169864"/>
            <a:ext cx="11658600" cy="919162"/>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4173198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11153775" y="143167"/>
            <a:ext cx="771525" cy="115416"/>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750">
                <a:solidFill>
                  <a:srgbClr val="000000"/>
                </a:solidFill>
              </a:rPr>
              <a:pPr algn="r">
                <a:spcBef>
                  <a:spcPct val="50000"/>
                </a:spcBef>
                <a:defRPr/>
              </a:pPr>
              <a:t>‹#›</a:t>
            </a:fld>
            <a:endParaRPr lang="en-US" sz="750" dirty="0">
              <a:solidFill>
                <a:srgbClr val="000000"/>
              </a:solidFill>
            </a:endParaRPr>
          </a:p>
        </p:txBody>
      </p:sp>
    </p:spTree>
    <p:extLst>
      <p:ext uri="{BB962C8B-B14F-4D97-AF65-F5344CB8AC3E}">
        <p14:creationId xmlns:p14="http://schemas.microsoft.com/office/powerpoint/2010/main" val="1071902776"/>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5" y="143167"/>
            <a:ext cx="771525" cy="115416"/>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750">
                <a:solidFill>
                  <a:srgbClr val="FFFFFF"/>
                </a:solidFill>
              </a:rPr>
              <a:pPr algn="r">
                <a:spcBef>
                  <a:spcPct val="50000"/>
                </a:spcBef>
                <a:defRPr/>
              </a:pPr>
              <a:t>‹#›</a:t>
            </a:fld>
            <a:endParaRPr lang="en-US" sz="750" dirty="0">
              <a:solidFill>
                <a:srgbClr val="FFFFFF"/>
              </a:solidFill>
            </a:endParaRPr>
          </a:p>
        </p:txBody>
      </p:sp>
    </p:spTree>
    <p:extLst>
      <p:ext uri="{BB962C8B-B14F-4D97-AF65-F5344CB8AC3E}">
        <p14:creationId xmlns:p14="http://schemas.microsoft.com/office/powerpoint/2010/main" val="1034900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66700" y="1028700"/>
            <a:ext cx="11658600" cy="560070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825813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5" y="143167"/>
            <a:ext cx="771525" cy="115416"/>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750">
                <a:solidFill>
                  <a:srgbClr val="FFFFFF"/>
                </a:solidFill>
              </a:rPr>
              <a:pPr algn="r">
                <a:spcBef>
                  <a:spcPct val="50000"/>
                </a:spcBef>
                <a:defRPr/>
              </a:pPr>
              <a:t>‹#›</a:t>
            </a:fld>
            <a:endParaRPr lang="en-US" sz="750" dirty="0">
              <a:solidFill>
                <a:srgbClr val="FFFFFF"/>
              </a:solidFill>
            </a:endParaRPr>
          </a:p>
        </p:txBody>
      </p:sp>
    </p:spTree>
    <p:extLst>
      <p:ext uri="{BB962C8B-B14F-4D97-AF65-F5344CB8AC3E}">
        <p14:creationId xmlns:p14="http://schemas.microsoft.com/office/powerpoint/2010/main" val="2242636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5" y="143167"/>
            <a:ext cx="771525" cy="115416"/>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750">
                <a:solidFill>
                  <a:srgbClr val="000000"/>
                </a:solidFill>
              </a:rPr>
              <a:pPr algn="r">
                <a:spcBef>
                  <a:spcPct val="50000"/>
                </a:spcBef>
                <a:defRPr/>
              </a:pPr>
              <a:t>‹#›</a:t>
            </a:fld>
            <a:endParaRPr lang="en-US" sz="750" dirty="0">
              <a:solidFill>
                <a:srgbClr val="000000"/>
              </a:solidFill>
            </a:endParaRPr>
          </a:p>
        </p:txBody>
      </p:sp>
    </p:spTree>
    <p:extLst>
      <p:ext uri="{BB962C8B-B14F-4D97-AF65-F5344CB8AC3E}">
        <p14:creationId xmlns:p14="http://schemas.microsoft.com/office/powerpoint/2010/main" val="1799872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4" name="Title 5"/>
          <p:cNvSpPr>
            <a:spLocks noGrp="1"/>
          </p:cNvSpPr>
          <p:nvPr>
            <p:ph type="title"/>
          </p:nvPr>
        </p:nvSpPr>
        <p:spPr>
          <a:xfrm>
            <a:off x="266701" y="265874"/>
            <a:ext cx="5829300"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7" y="265874"/>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7" y="3528393"/>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988011"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19977" y="5610615"/>
            <a:ext cx="1539247" cy="1001498"/>
          </a:xfrm>
          <a:prstGeom prst="rect">
            <a:avLst/>
          </a:prstGeom>
        </p:spPr>
      </p:pic>
    </p:spTree>
    <p:extLst>
      <p:ext uri="{BB962C8B-B14F-4D97-AF65-F5344CB8AC3E}">
        <p14:creationId xmlns:p14="http://schemas.microsoft.com/office/powerpoint/2010/main" val="42076171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12190195" cy="6859016"/>
          </a:xfrm>
          <a:prstGeom prst="rect">
            <a:avLst/>
          </a:prstGeom>
        </p:spPr>
      </p:pic>
      <p:sp>
        <p:nvSpPr>
          <p:cNvPr id="14" name="Title 5"/>
          <p:cNvSpPr>
            <a:spLocks noGrp="1"/>
          </p:cNvSpPr>
          <p:nvPr>
            <p:ph type="title"/>
          </p:nvPr>
        </p:nvSpPr>
        <p:spPr>
          <a:xfrm>
            <a:off x="266702" y="260933"/>
            <a:ext cx="5821279"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61"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1"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2" y="2058988"/>
            <a:ext cx="5808663" cy="3308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5"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988011" cy="1005840"/>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19977" y="5610615"/>
            <a:ext cx="1539247" cy="1001498"/>
          </a:xfrm>
          <a:prstGeom prst="rect">
            <a:avLst/>
          </a:prstGeom>
        </p:spPr>
      </p:pic>
    </p:spTree>
    <p:extLst>
      <p:ext uri="{BB962C8B-B14F-4D97-AF65-F5344CB8AC3E}">
        <p14:creationId xmlns:p14="http://schemas.microsoft.com/office/powerpoint/2010/main" val="9044159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88388" cy="6858000"/>
          </a:xfrm>
          <a:prstGeom prst="rect">
            <a:avLst/>
          </a:prstGeom>
        </p:spPr>
      </p:pic>
      <p:sp>
        <p:nvSpPr>
          <p:cNvPr id="3" name="Text Placeholder 2"/>
          <p:cNvSpPr>
            <a:spLocks noGrp="1"/>
          </p:cNvSpPr>
          <p:nvPr>
            <p:ph type="body" sz="quarter" idx="19"/>
          </p:nvPr>
        </p:nvSpPr>
        <p:spPr>
          <a:xfrm>
            <a:off x="381001" y="2059389"/>
            <a:ext cx="4867275"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5"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4"/>
            <a:ext cx="4866861"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5371265"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988011" cy="1005840"/>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19977" y="5610615"/>
            <a:ext cx="1539247" cy="1001498"/>
          </a:xfrm>
          <a:prstGeom prst="rect">
            <a:avLst/>
          </a:prstGeom>
        </p:spPr>
      </p:pic>
    </p:spTree>
    <p:extLst>
      <p:ext uri="{BB962C8B-B14F-4D97-AF65-F5344CB8AC3E}">
        <p14:creationId xmlns:p14="http://schemas.microsoft.com/office/powerpoint/2010/main" val="41350434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6" y="0"/>
            <a:ext cx="12188389" cy="6858000"/>
          </a:xfrm>
          <a:prstGeom prst="rect">
            <a:avLst/>
          </a:prstGeom>
        </p:spPr>
      </p:pic>
      <p:sp>
        <p:nvSpPr>
          <p:cNvPr id="16" name="TextBox 15"/>
          <p:cNvSpPr txBox="1"/>
          <p:nvPr userDrawn="1"/>
        </p:nvSpPr>
        <p:spPr>
          <a:xfrm>
            <a:off x="266701" y="5217495"/>
            <a:ext cx="4337105" cy="201850"/>
          </a:xfrm>
          <a:prstGeom prst="rect">
            <a:avLst/>
          </a:prstGeom>
          <a:noFill/>
        </p:spPr>
        <p:txBody>
          <a:bodyPr wrap="square" lIns="68580" tIns="0">
            <a:spAutoFit/>
          </a:bodyPr>
          <a:lstStyle/>
          <a:p>
            <a:r>
              <a:rPr lang="en-US" altLang="en-US" sz="506" i="1" dirty="0">
                <a:solidFill>
                  <a:srgbClr val="000000"/>
                </a:solidFill>
              </a:rPr>
              <a:t>“</a:t>
            </a:r>
            <a:r>
              <a:rPr lang="en-US" sz="506"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506" i="1" dirty="0">
                <a:solidFill>
                  <a:srgbClr val="000000"/>
                </a:solidFill>
              </a:rPr>
              <a:t>”</a:t>
            </a:r>
            <a:endParaRPr lang="en-US" sz="506" i="1" dirty="0">
              <a:solidFill>
                <a:srgbClr val="000000"/>
              </a:solidFill>
            </a:endParaRPr>
          </a:p>
        </p:txBody>
      </p:sp>
      <p:sp>
        <p:nvSpPr>
          <p:cNvPr id="18" name="Picture Placeholder 16"/>
          <p:cNvSpPr>
            <a:spLocks noGrp="1" noChangeAspect="1"/>
          </p:cNvSpPr>
          <p:nvPr>
            <p:ph type="pic" sz="quarter" idx="13"/>
          </p:nvPr>
        </p:nvSpPr>
        <p:spPr>
          <a:xfrm>
            <a:off x="8500460" y="388088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40"/>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8" y="1227140"/>
            <a:ext cx="3689407"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2"/>
            <a:ext cx="11658600" cy="858437"/>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66701" y="1227140"/>
            <a:ext cx="4337105"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988011" cy="1005840"/>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19977" y="5610615"/>
            <a:ext cx="1539247" cy="1001498"/>
          </a:xfrm>
          <a:prstGeom prst="rect">
            <a:avLst/>
          </a:prstGeom>
        </p:spPr>
      </p:pic>
    </p:spTree>
    <p:extLst>
      <p:ext uri="{BB962C8B-B14F-4D97-AF65-F5344CB8AC3E}">
        <p14:creationId xmlns:p14="http://schemas.microsoft.com/office/powerpoint/2010/main" val="33432054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nvPr>
        </p:nvSpPr>
        <p:spPr>
          <a:xfrm>
            <a:off x="4876800" y="6381750"/>
            <a:ext cx="2844800" cy="476250"/>
          </a:xfrm>
          <a:prstGeom prst="rect">
            <a:avLst/>
          </a:prstGeom>
          <a:ln/>
        </p:spPr>
        <p:txBody>
          <a:bodyPr/>
          <a:lstStyle>
            <a:lvl1pPr>
              <a:defRPr/>
            </a:lvl1pPr>
          </a:lstStyle>
          <a:p>
            <a:pPr>
              <a:defRPr/>
            </a:pPr>
            <a:endParaRPr lang="en-US">
              <a:solidFill>
                <a:srgbClr val="C0504D"/>
              </a:solidFill>
            </a:endParaRPr>
          </a:p>
        </p:txBody>
      </p:sp>
    </p:spTree>
    <p:extLst>
      <p:ext uri="{BB962C8B-B14F-4D97-AF65-F5344CB8AC3E}">
        <p14:creationId xmlns:p14="http://schemas.microsoft.com/office/powerpoint/2010/main" val="332478771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sldNum" sz="quarter" idx="10"/>
          </p:nvPr>
        </p:nvSpPr>
        <p:spPr>
          <a:xfrm>
            <a:off x="4876800" y="6381750"/>
            <a:ext cx="2844800" cy="476250"/>
          </a:xfrm>
          <a:prstGeom prst="rect">
            <a:avLst/>
          </a:prstGeom>
          <a:ln/>
        </p:spPr>
        <p:txBody>
          <a:bodyPr/>
          <a:lstStyle>
            <a:lvl1pPr>
              <a:defRPr/>
            </a:lvl1pPr>
          </a:lstStyle>
          <a:p>
            <a:pPr>
              <a:defRPr/>
            </a:pPr>
            <a:endParaRPr lang="en-US">
              <a:solidFill>
                <a:srgbClr val="C0504D"/>
              </a:solidFill>
            </a:endParaRPr>
          </a:p>
        </p:txBody>
      </p:sp>
    </p:spTree>
    <p:extLst>
      <p:ext uri="{BB962C8B-B14F-4D97-AF65-F5344CB8AC3E}">
        <p14:creationId xmlns:p14="http://schemas.microsoft.com/office/powerpoint/2010/main" val="169775803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4876800" y="6381750"/>
            <a:ext cx="2844800" cy="476250"/>
          </a:xfrm>
          <a:prstGeom prst="rect">
            <a:avLst/>
          </a:prstGeom>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99898901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nvPr>
        </p:nvSpPr>
        <p:spPr>
          <a:ln/>
        </p:spPr>
        <p:txBody>
          <a:bodyPr/>
          <a:lstStyle>
            <a:lvl1pPr>
              <a:defRPr/>
            </a:lvl1pPr>
          </a:lstStyle>
          <a:p>
            <a:pPr>
              <a:defRPr/>
            </a:pPr>
            <a:endParaRPr lang="en-US">
              <a:solidFill>
                <a:srgbClr val="C0504D"/>
              </a:solidFill>
            </a:endParaRPr>
          </a:p>
        </p:txBody>
      </p:sp>
    </p:spTree>
    <p:extLst>
      <p:ext uri="{BB962C8B-B14F-4D97-AF65-F5344CB8AC3E}">
        <p14:creationId xmlns:p14="http://schemas.microsoft.com/office/powerpoint/2010/main" val="5017227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03351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InFRM_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609600" y="1371600"/>
            <a:ext cx="10972800" cy="4705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4"/>
          </p:nvPr>
        </p:nvSpPr>
        <p:spPr>
          <a:xfrm>
            <a:off x="631560" y="6156460"/>
            <a:ext cx="1219200" cy="365125"/>
          </a:xfrm>
          <a:prstGeom prst="rect">
            <a:avLst/>
          </a:prstGeom>
        </p:spPr>
        <p:txBody>
          <a:bodyPr/>
          <a:lstStyle>
            <a:lvl1pPr algn="ctr">
              <a:defRPr sz="1200" b="0" i="0">
                <a:latin typeface="+mn-lt"/>
              </a:defRPr>
            </a:lvl1pPr>
          </a:lstStyle>
          <a:p>
            <a:fld id="{EF955D11-021D-48D5-ABFA-61591BD70023}"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419834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InFRMRight_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609600" y="1371600"/>
            <a:ext cx="10972800" cy="4705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4"/>
          </p:nvPr>
        </p:nvSpPr>
        <p:spPr>
          <a:xfrm>
            <a:off x="631560" y="6156460"/>
            <a:ext cx="1219200" cy="365125"/>
          </a:xfrm>
          <a:prstGeom prst="rect">
            <a:avLst/>
          </a:prstGeom>
        </p:spPr>
        <p:txBody>
          <a:bodyPr/>
          <a:lstStyle>
            <a:lvl1pPr algn="ctr">
              <a:defRPr sz="1200" b="0" i="0">
                <a:latin typeface="+mn-lt"/>
              </a:defRPr>
            </a:lvl1pPr>
          </a:lstStyle>
          <a:p>
            <a:fld id="{6B5ACB7B-0B47-43C3-8856-2EE21247B91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278553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63036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66700" y="1028700"/>
            <a:ext cx="11658600" cy="560070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993161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70633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73648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2907644"/>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12192000" cy="685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793673377"/>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29618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418229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90848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089439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731614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695579"/>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1165860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29920749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26315603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66700" y="2157413"/>
            <a:ext cx="11658600" cy="179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07177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09156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69515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94209" y="5394628"/>
            <a:ext cx="11822463"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Content Placeholder 7"/>
          <p:cNvSpPr>
            <a:spLocks noGrp="1"/>
          </p:cNvSpPr>
          <p:nvPr>
            <p:ph sz="quarter" idx="12"/>
          </p:nvPr>
        </p:nvSpPr>
        <p:spPr>
          <a:xfrm>
            <a:off x="76200" y="66675"/>
            <a:ext cx="12020549" cy="679132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66700" y="169864"/>
            <a:ext cx="11658600" cy="919162"/>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38571035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2654576375"/>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5"/>
            <a:ext cx="11658600" cy="438297"/>
          </a:xfrm>
          <a:prstGeom prst="rect">
            <a:avLst/>
          </a:prstGeom>
          <a:noFill/>
          <a:ln w="9525">
            <a:noFill/>
            <a:miter lim="800000"/>
            <a:headEnd/>
            <a:tailEnd/>
          </a:ln>
        </p:spPr>
        <p:txBody>
          <a:bodyPr lIns="91440" tIns="0" numCol="1"/>
          <a:lstStyle>
            <a:lvl1pPr marL="0" indent="0">
              <a:buNone/>
              <a:defRPr sz="675">
                <a:solidFill>
                  <a:schemeClr val="tx1">
                    <a:lumMod val="75000"/>
                    <a:lumOff val="25000"/>
                  </a:schemeClr>
                </a:solidFill>
              </a:defRPr>
            </a:lvl1pPr>
            <a:lvl2pPr>
              <a:defRPr sz="1013">
                <a:solidFill>
                  <a:srgbClr val="83847A"/>
                </a:solidFill>
              </a:defRPr>
            </a:lvl2pPr>
            <a:lvl3pPr>
              <a:defRPr sz="844">
                <a:solidFill>
                  <a:srgbClr val="83847A"/>
                </a:solidFill>
              </a:defRPr>
            </a:lvl3pPr>
            <a:lvl4pPr>
              <a:defRPr sz="844">
                <a:solidFill>
                  <a:srgbClr val="83847A"/>
                </a:solidFill>
              </a:defRPr>
            </a:lvl4pPr>
            <a:lvl5pPr>
              <a:defRPr sz="844">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2"/>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8212544"/>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dirty="0">
              <a:solidFill>
                <a:schemeClr val="tx2"/>
              </a:solidFill>
            </a:endParaRPr>
          </a:p>
        </p:txBody>
      </p:sp>
    </p:spTree>
    <p:extLst>
      <p:ext uri="{BB962C8B-B14F-4D97-AF65-F5344CB8AC3E}">
        <p14:creationId xmlns:p14="http://schemas.microsoft.com/office/powerpoint/2010/main" val="32931822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dirty="0">
              <a:solidFill>
                <a:schemeClr val="tx2"/>
              </a:solidFill>
            </a:endParaRPr>
          </a:p>
        </p:txBody>
      </p:sp>
    </p:spTree>
    <p:extLst>
      <p:ext uri="{BB962C8B-B14F-4D97-AF65-F5344CB8AC3E}">
        <p14:creationId xmlns:p14="http://schemas.microsoft.com/office/powerpoint/2010/main" val="25055547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9511117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5872"/>
            <a:ext cx="5829300"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23680418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12190194" cy="6859016"/>
          </a:xfrm>
          <a:prstGeom prst="rect">
            <a:avLst/>
          </a:prstGeom>
        </p:spPr>
      </p:pic>
      <p:sp>
        <p:nvSpPr>
          <p:cNvPr id="14" name="Title 5"/>
          <p:cNvSpPr>
            <a:spLocks noGrp="1"/>
          </p:cNvSpPr>
          <p:nvPr>
            <p:ph type="title"/>
          </p:nvPr>
        </p:nvSpPr>
        <p:spPr>
          <a:xfrm>
            <a:off x="266700" y="260931"/>
            <a:ext cx="5821279"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39342096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388" cy="6858000"/>
          </a:xfrm>
          <a:prstGeom prst="rect">
            <a:avLst/>
          </a:prstGeom>
        </p:spPr>
      </p:pic>
      <p:sp>
        <p:nvSpPr>
          <p:cNvPr id="3" name="Text Placeholder 2"/>
          <p:cNvSpPr>
            <a:spLocks noGrp="1"/>
          </p:cNvSpPr>
          <p:nvPr>
            <p:ph type="body" sz="quarter" idx="19"/>
          </p:nvPr>
        </p:nvSpPr>
        <p:spPr>
          <a:xfrm>
            <a:off x="381000" y="2059387"/>
            <a:ext cx="4867275"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18834017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6" name="TextBox 15"/>
          <p:cNvSpPr txBox="1"/>
          <p:nvPr userDrawn="1"/>
        </p:nvSpPr>
        <p:spPr>
          <a:xfrm>
            <a:off x="266700" y="5217495"/>
            <a:ext cx="4337105" cy="357790"/>
          </a:xfrm>
          <a:prstGeom prst="rect">
            <a:avLst/>
          </a:prstGeom>
          <a:noFill/>
        </p:spPr>
        <p:txBody>
          <a:bodyPr wrap="square" lIns="91440" tIns="0">
            <a:spAutoFit/>
          </a:bodyPr>
          <a:lstStyle/>
          <a:p>
            <a:r>
              <a:rPr lang="en-US" altLang="en-US" sz="675" i="1" dirty="0"/>
              <a:t>“</a:t>
            </a:r>
            <a:r>
              <a:rPr lang="en-US" sz="675"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rgbClr val="000000"/>
                </a:solidFill>
              </a:rPr>
              <a:t>”</a:t>
            </a:r>
            <a:endParaRPr lang="en-US" sz="675" i="1" dirty="0">
              <a:solidFill>
                <a:srgbClr val="000000"/>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26456982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1B2FAD-0F21-4112-9CCE-225B2DE9EA37}" type="datetimeFigureOut">
              <a:rPr lang="en-US" smtClean="0"/>
              <a:t>2/14/2022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539939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InFRMRight_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609600" y="1371600"/>
            <a:ext cx="10972800" cy="4705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4"/>
          </p:nvPr>
        </p:nvSpPr>
        <p:spPr>
          <a:xfrm>
            <a:off x="631560" y="6156460"/>
            <a:ext cx="1219200" cy="365125"/>
          </a:xfrm>
          <a:prstGeom prst="rect">
            <a:avLst/>
          </a:prstGeom>
        </p:spPr>
        <p:txBody>
          <a:bodyPr/>
          <a:lstStyle>
            <a:lvl1pPr algn="ctr">
              <a:defRPr sz="1200" b="0" i="0">
                <a:latin typeface="+mn-lt"/>
              </a:defRPr>
            </a:lvl1pPr>
          </a:lstStyle>
          <a:p>
            <a:fld id="{6B5ACB7B-0B47-43C3-8856-2EE21247B91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162193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InFRMRight_IWRS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609600" y="1371600"/>
            <a:ext cx="10972800" cy="4705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6287" y="5669279"/>
            <a:ext cx="1509156" cy="1188720"/>
          </a:xfrm>
          <a:prstGeom prst="rect">
            <a:avLst/>
          </a:prstGeom>
        </p:spPr>
      </p:pic>
      <p:sp>
        <p:nvSpPr>
          <p:cNvPr id="7" name="Slide Number Placeholder 6"/>
          <p:cNvSpPr>
            <a:spLocks noGrp="1"/>
          </p:cNvSpPr>
          <p:nvPr>
            <p:ph type="sldNum" sz="quarter" idx="4"/>
          </p:nvPr>
        </p:nvSpPr>
        <p:spPr>
          <a:xfrm>
            <a:off x="631560" y="6156460"/>
            <a:ext cx="1219200" cy="365125"/>
          </a:xfrm>
          <a:prstGeom prst="rect">
            <a:avLst/>
          </a:prstGeom>
        </p:spPr>
        <p:txBody>
          <a:bodyPr/>
          <a:lstStyle>
            <a:lvl1pPr algn="ctr">
              <a:defRPr sz="1200" b="0" i="0">
                <a:latin typeface="+mn-lt"/>
              </a:defRPr>
            </a:lvl1pPr>
          </a:lstStyle>
          <a:p>
            <a:fld id="{6B5ACB7B-0B47-43C3-8856-2EE21247B91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43814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11153775" y="143167"/>
            <a:ext cx="771525" cy="115416"/>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750">
                <a:solidFill>
                  <a:srgbClr val="000000"/>
                </a:solidFill>
              </a:rPr>
              <a:pPr algn="r">
                <a:spcBef>
                  <a:spcPct val="50000"/>
                </a:spcBef>
                <a:defRPr/>
              </a:pPr>
              <a:t>‹#›</a:t>
            </a:fld>
            <a:endParaRPr lang="en-US" sz="750" dirty="0">
              <a:solidFill>
                <a:srgbClr val="000000"/>
              </a:solidFill>
            </a:endParaRP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5752" y="256443"/>
            <a:ext cx="661201" cy="653036"/>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21015" y="302250"/>
            <a:ext cx="897211" cy="497851"/>
          </a:xfrm>
          <a:prstGeom prst="rect">
            <a:avLst/>
          </a:prstGeom>
        </p:spPr>
      </p:pic>
    </p:spTree>
    <p:extLst>
      <p:ext uri="{BB962C8B-B14F-4D97-AF65-F5344CB8AC3E}">
        <p14:creationId xmlns:p14="http://schemas.microsoft.com/office/powerpoint/2010/main" val="1483306476"/>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InFRMRight_BLANK">
    <p:spTree>
      <p:nvGrpSpPr>
        <p:cNvPr id="1" name=""/>
        <p:cNvGrpSpPr/>
        <p:nvPr/>
      </p:nvGrpSpPr>
      <p:grpSpPr>
        <a:xfrm>
          <a:off x="0" y="0"/>
          <a:ext cx="0" cy="0"/>
          <a:chOff x="0" y="0"/>
          <a:chExt cx="0" cy="0"/>
        </a:xfrm>
      </p:grpSpPr>
      <p:sp>
        <p:nvSpPr>
          <p:cNvPr id="3" name="Rectangle 2"/>
          <p:cNvSpPr/>
          <p:nvPr/>
        </p:nvSpPr>
        <p:spPr>
          <a:xfrm>
            <a:off x="0" y="0"/>
            <a:ext cx="12192000" cy="5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Slide Number Placeholder 6"/>
          <p:cNvSpPr>
            <a:spLocks noGrp="1"/>
          </p:cNvSpPr>
          <p:nvPr>
            <p:ph type="sldNum" sz="quarter" idx="4"/>
          </p:nvPr>
        </p:nvSpPr>
        <p:spPr>
          <a:xfrm>
            <a:off x="631560" y="6156460"/>
            <a:ext cx="1219200" cy="365125"/>
          </a:xfrm>
          <a:prstGeom prst="rect">
            <a:avLst/>
          </a:prstGeom>
        </p:spPr>
        <p:txBody>
          <a:bodyPr/>
          <a:lstStyle>
            <a:lvl1pPr algn="ctr">
              <a:defRPr sz="1200" b="0" i="0">
                <a:latin typeface="+mn-lt"/>
              </a:defRPr>
            </a:lvl1pPr>
          </a:lstStyle>
          <a:p>
            <a:fld id="{6B5ACB7B-0B47-43C3-8856-2EE21247B91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980140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InFRMRight_Title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6"/>
          <p:cNvSpPr>
            <a:spLocks noGrp="1"/>
          </p:cNvSpPr>
          <p:nvPr>
            <p:ph type="sldNum" sz="quarter" idx="4"/>
          </p:nvPr>
        </p:nvSpPr>
        <p:spPr>
          <a:xfrm>
            <a:off x="631560" y="6156460"/>
            <a:ext cx="1219200" cy="365125"/>
          </a:xfrm>
          <a:prstGeom prst="rect">
            <a:avLst/>
          </a:prstGeom>
        </p:spPr>
        <p:txBody>
          <a:bodyPr/>
          <a:lstStyle>
            <a:lvl1pPr algn="ctr">
              <a:defRPr sz="1200" b="0" i="0">
                <a:latin typeface="+mn-lt"/>
              </a:defRPr>
            </a:lvl1pPr>
          </a:lstStyle>
          <a:p>
            <a:fld id="{6B5ACB7B-0B47-43C3-8856-2EE21247B91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668693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InFRM Transition 1">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a:xfrm>
            <a:off x="8610600" y="6176964"/>
            <a:ext cx="2971800" cy="365125"/>
          </a:xfrm>
          <a:prstGeom prst="rect">
            <a:avLst/>
          </a:prstGeom>
        </p:spPr>
        <p:txBody>
          <a:bodyPr/>
          <a:lstStyle>
            <a:lvl1pPr algn="r">
              <a:defRPr sz="1200">
                <a:latin typeface="+mn-lt"/>
              </a:defRPr>
            </a:lvl1pPr>
          </a:lstStyle>
          <a:p>
            <a:fld id="{6B5ACB7B-0B47-43C3-8856-2EE21247B910}" type="slidenum">
              <a:rPr lang="en-US" smtClean="0">
                <a:solidFill>
                  <a:prstClr val="black"/>
                </a:solidFill>
              </a:rPr>
              <a:pPr/>
              <a:t>‹#›</a:t>
            </a:fld>
            <a:endParaRPr lang="en-US">
              <a:solidFill>
                <a:prstClr val="black"/>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5715"/>
          </a:xfrm>
          <a:prstGeom prst="rect">
            <a:avLst/>
          </a:prstGeom>
        </p:spPr>
      </p:pic>
      <p:sp>
        <p:nvSpPr>
          <p:cNvPr id="8" name="Title 7"/>
          <p:cNvSpPr>
            <a:spLocks noGrp="1"/>
          </p:cNvSpPr>
          <p:nvPr>
            <p:ph type="title"/>
          </p:nvPr>
        </p:nvSpPr>
        <p:spPr>
          <a:xfrm>
            <a:off x="732754" y="1607520"/>
            <a:ext cx="10849647" cy="2058018"/>
          </a:xfrm>
        </p:spPr>
        <p:txBody>
          <a:bodyPr/>
          <a:lstStyle>
            <a:lvl1pPr>
              <a:defRPr sz="4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4885456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InFRM Transition 2">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a:xfrm>
            <a:off x="8610600" y="6176964"/>
            <a:ext cx="2971800" cy="365125"/>
          </a:xfrm>
          <a:prstGeom prst="rect">
            <a:avLst/>
          </a:prstGeom>
        </p:spPr>
        <p:txBody>
          <a:bodyPr/>
          <a:lstStyle>
            <a:lvl1pPr algn="r">
              <a:defRPr sz="1200">
                <a:latin typeface="+mn-lt"/>
              </a:defRPr>
            </a:lvl1pPr>
          </a:lstStyle>
          <a:p>
            <a:fld id="{6B5ACB7B-0B47-43C3-8856-2EE21247B910}" type="slidenum">
              <a:rPr lang="en-US" smtClean="0">
                <a:solidFill>
                  <a:prstClr val="black"/>
                </a:solidFill>
              </a:rPr>
              <a:pPr/>
              <a:t>‹#›</a:t>
            </a:fld>
            <a:endParaRPr lang="en-US">
              <a:solidFill>
                <a:prstClr val="black"/>
              </a:solidFill>
            </a:endParaRPr>
          </a:p>
        </p:txBody>
      </p:sp>
      <p:pic>
        <p:nvPicPr>
          <p:cNvPr id="6" name="Picture 5"/>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1"/>
            <a:ext cx="12192000" cy="6855715"/>
          </a:xfrm>
          <a:prstGeom prst="rect">
            <a:avLst/>
          </a:prstGeom>
        </p:spPr>
      </p:pic>
      <p:sp>
        <p:nvSpPr>
          <p:cNvPr id="8" name="Title 7"/>
          <p:cNvSpPr>
            <a:spLocks noGrp="1"/>
          </p:cNvSpPr>
          <p:nvPr>
            <p:ph type="title"/>
          </p:nvPr>
        </p:nvSpPr>
        <p:spPr>
          <a:xfrm>
            <a:off x="732754" y="1607520"/>
            <a:ext cx="10849647" cy="2058018"/>
          </a:xfrm>
        </p:spPr>
        <p:txBody>
          <a:bodyPr/>
          <a:lstStyle>
            <a:lvl1pPr>
              <a:defRPr sz="4000">
                <a:solidFill>
                  <a:schemeClr val="bg1">
                    <a:lumMod val="9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8825789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InFRM Transition 3">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a:xfrm>
            <a:off x="8610600" y="6176964"/>
            <a:ext cx="2971800" cy="365125"/>
          </a:xfrm>
          <a:prstGeom prst="rect">
            <a:avLst/>
          </a:prstGeom>
        </p:spPr>
        <p:txBody>
          <a:bodyPr/>
          <a:lstStyle>
            <a:lvl1pPr algn="r">
              <a:defRPr sz="1200">
                <a:latin typeface="+mn-lt"/>
              </a:defRPr>
            </a:lvl1pPr>
          </a:lstStyle>
          <a:p>
            <a:fld id="{6B5ACB7B-0B47-43C3-8856-2EE21247B910}" type="slidenum">
              <a:rPr lang="en-US" smtClean="0">
                <a:solidFill>
                  <a:prstClr val="black"/>
                </a:solidFill>
              </a:rPr>
              <a:pPr/>
              <a:t>‹#›</a:t>
            </a:fld>
            <a:endParaRPr lang="en-US">
              <a:solidFill>
                <a:prstClr val="black"/>
              </a:solidFill>
            </a:endParaRPr>
          </a:p>
        </p:txBody>
      </p:sp>
      <p:pic>
        <p:nvPicPr>
          <p:cNvPr id="6" name="Picture 5"/>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1"/>
            <a:ext cx="12192000" cy="6855715"/>
          </a:xfrm>
          <a:prstGeom prst="rect">
            <a:avLst/>
          </a:prstGeom>
        </p:spPr>
      </p:pic>
      <p:sp>
        <p:nvSpPr>
          <p:cNvPr id="8" name="Title 7"/>
          <p:cNvSpPr>
            <a:spLocks noGrp="1"/>
          </p:cNvSpPr>
          <p:nvPr>
            <p:ph type="title"/>
          </p:nvPr>
        </p:nvSpPr>
        <p:spPr>
          <a:xfrm>
            <a:off x="732754" y="1607520"/>
            <a:ext cx="10849647" cy="2058018"/>
          </a:xfrm>
        </p:spPr>
        <p:txBody>
          <a:bodyPr/>
          <a:lstStyle>
            <a:lvl1pPr>
              <a:defRPr sz="4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8253000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InFRM Right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455731"/>
            <a:ext cx="5284013" cy="44778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6000" y="1455731"/>
            <a:ext cx="5486400" cy="44778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6"/>
          <p:cNvSpPr>
            <a:spLocks noGrp="1"/>
          </p:cNvSpPr>
          <p:nvPr>
            <p:ph type="sldNum" sz="quarter" idx="4"/>
          </p:nvPr>
        </p:nvSpPr>
        <p:spPr>
          <a:xfrm>
            <a:off x="631560" y="6156460"/>
            <a:ext cx="1219200" cy="365125"/>
          </a:xfrm>
          <a:prstGeom prst="rect">
            <a:avLst/>
          </a:prstGeom>
        </p:spPr>
        <p:txBody>
          <a:bodyPr/>
          <a:lstStyle>
            <a:lvl1pPr algn="ctr">
              <a:defRPr sz="1200" b="0" i="0">
                <a:latin typeface="+mn-lt"/>
              </a:defRPr>
            </a:lvl1pPr>
          </a:lstStyle>
          <a:p>
            <a:fld id="{6B5ACB7B-0B47-43C3-8856-2EE21247B91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169488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InFRM Right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2" y="1434306"/>
            <a:ext cx="5284012" cy="823912"/>
          </a:xfrm>
          <a:solidFill>
            <a:schemeClr val="accent1"/>
          </a:solidFill>
        </p:spPr>
        <p:txBody>
          <a:bodyPr anchor="ctr"/>
          <a:lstStyle>
            <a:lvl1pPr marL="0" indent="0" algn="ctr">
              <a:buNone/>
              <a:defRPr sz="2800" b="1">
                <a:solidFill>
                  <a:schemeClr val="bg1">
                    <a:lumMod val="9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258218"/>
            <a:ext cx="5284012" cy="3684588"/>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193" y="1434306"/>
            <a:ext cx="5385207" cy="823912"/>
          </a:xfrm>
          <a:solidFill>
            <a:schemeClr val="accent1"/>
          </a:solidFill>
        </p:spPr>
        <p:txBody>
          <a:bodyPr anchor="ctr"/>
          <a:lstStyle>
            <a:lvl1pPr marL="0" indent="0" algn="ctr">
              <a:buNone/>
              <a:defRPr sz="2800" b="1">
                <a:solidFill>
                  <a:schemeClr val="bg1">
                    <a:lumMod val="9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7193" y="2258218"/>
            <a:ext cx="5385207" cy="3684588"/>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609600" y="46038"/>
            <a:ext cx="10972800" cy="1154112"/>
          </a:xfrm>
        </p:spPr>
        <p:txBody>
          <a:bodyPr/>
          <a:lstStyle/>
          <a:p>
            <a:r>
              <a:rPr lang="en-US"/>
              <a:t>Click to edit Master title style</a:t>
            </a:r>
          </a:p>
        </p:txBody>
      </p:sp>
      <p:sp>
        <p:nvSpPr>
          <p:cNvPr id="8" name="Slide Number Placeholder 6"/>
          <p:cNvSpPr>
            <a:spLocks noGrp="1"/>
          </p:cNvSpPr>
          <p:nvPr>
            <p:ph type="sldNum" sz="quarter" idx="10"/>
          </p:nvPr>
        </p:nvSpPr>
        <p:spPr>
          <a:xfrm>
            <a:off x="631560" y="6156460"/>
            <a:ext cx="1219200" cy="365125"/>
          </a:xfrm>
          <a:prstGeom prst="rect">
            <a:avLst/>
          </a:prstGeom>
        </p:spPr>
        <p:txBody>
          <a:bodyPr/>
          <a:lstStyle>
            <a:lvl1pPr algn="ctr">
              <a:defRPr sz="1200" b="0" i="0">
                <a:latin typeface="+mn-lt"/>
              </a:defRPr>
            </a:lvl1pPr>
          </a:lstStyle>
          <a:p>
            <a:fld id="{6B5ACB7B-0B47-43C3-8856-2EE21247B91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754445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endParaRPr lang="en-US">
              <a:solidFill>
                <a:prstClr val="black"/>
              </a:solidFill>
            </a:endParaRPr>
          </a:p>
        </p:txBody>
      </p:sp>
    </p:spTree>
    <p:extLst>
      <p:ext uri="{BB962C8B-B14F-4D97-AF65-F5344CB8AC3E}">
        <p14:creationId xmlns:p14="http://schemas.microsoft.com/office/powerpoint/2010/main" val="3727985060"/>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C51DF010-DA99-42C8-9EE7-5747F8D49566}"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3279403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InFRMRight_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609600" y="1371600"/>
            <a:ext cx="10972800" cy="4705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4"/>
          </p:nvPr>
        </p:nvSpPr>
        <p:spPr>
          <a:xfrm>
            <a:off x="631560" y="6156460"/>
            <a:ext cx="1219200" cy="365125"/>
          </a:xfrm>
          <a:prstGeom prst="rect">
            <a:avLst/>
          </a:prstGeom>
        </p:spPr>
        <p:txBody>
          <a:bodyPr/>
          <a:lstStyle>
            <a:lvl1pPr algn="ctr">
              <a:defRPr sz="1200" b="0" i="0">
                <a:latin typeface="+mn-lt"/>
              </a:defRPr>
            </a:lvl1pPr>
          </a:lstStyle>
          <a:p>
            <a:fld id="{6B5ACB7B-0B47-43C3-8856-2EE21247B91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27084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1" y="1028700"/>
            <a:ext cx="5721407"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7"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05957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InFRMRight_IWRS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609600" y="1371600"/>
            <a:ext cx="10972800" cy="4705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6287" y="5669279"/>
            <a:ext cx="1509156" cy="1188720"/>
          </a:xfrm>
          <a:prstGeom prst="rect">
            <a:avLst/>
          </a:prstGeom>
        </p:spPr>
      </p:pic>
      <p:sp>
        <p:nvSpPr>
          <p:cNvPr id="7" name="Slide Number Placeholder 6"/>
          <p:cNvSpPr>
            <a:spLocks noGrp="1"/>
          </p:cNvSpPr>
          <p:nvPr>
            <p:ph type="sldNum" sz="quarter" idx="4"/>
          </p:nvPr>
        </p:nvSpPr>
        <p:spPr>
          <a:xfrm>
            <a:off x="631560" y="6156460"/>
            <a:ext cx="1219200" cy="365125"/>
          </a:xfrm>
          <a:prstGeom prst="rect">
            <a:avLst/>
          </a:prstGeom>
        </p:spPr>
        <p:txBody>
          <a:bodyPr/>
          <a:lstStyle>
            <a:lvl1pPr algn="ctr">
              <a:defRPr sz="1200" b="0" i="0">
                <a:latin typeface="+mn-lt"/>
              </a:defRPr>
            </a:lvl1pPr>
          </a:lstStyle>
          <a:p>
            <a:fld id="{6B5ACB7B-0B47-43C3-8856-2EE21247B91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86924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InFRMRight_BLANK">
    <p:spTree>
      <p:nvGrpSpPr>
        <p:cNvPr id="1" name=""/>
        <p:cNvGrpSpPr/>
        <p:nvPr/>
      </p:nvGrpSpPr>
      <p:grpSpPr>
        <a:xfrm>
          <a:off x="0" y="0"/>
          <a:ext cx="0" cy="0"/>
          <a:chOff x="0" y="0"/>
          <a:chExt cx="0" cy="0"/>
        </a:xfrm>
      </p:grpSpPr>
      <p:sp>
        <p:nvSpPr>
          <p:cNvPr id="3" name="Rectangle 2"/>
          <p:cNvSpPr/>
          <p:nvPr/>
        </p:nvSpPr>
        <p:spPr>
          <a:xfrm>
            <a:off x="0" y="0"/>
            <a:ext cx="12192000" cy="5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Slide Number Placeholder 6"/>
          <p:cNvSpPr>
            <a:spLocks noGrp="1"/>
          </p:cNvSpPr>
          <p:nvPr>
            <p:ph type="sldNum" sz="quarter" idx="4"/>
          </p:nvPr>
        </p:nvSpPr>
        <p:spPr>
          <a:xfrm>
            <a:off x="631560" y="6156460"/>
            <a:ext cx="1219200" cy="365125"/>
          </a:xfrm>
          <a:prstGeom prst="rect">
            <a:avLst/>
          </a:prstGeom>
        </p:spPr>
        <p:txBody>
          <a:bodyPr/>
          <a:lstStyle>
            <a:lvl1pPr algn="ctr">
              <a:defRPr sz="1200" b="0" i="0">
                <a:latin typeface="+mn-lt"/>
              </a:defRPr>
            </a:lvl1pPr>
          </a:lstStyle>
          <a:p>
            <a:fld id="{6B5ACB7B-0B47-43C3-8856-2EE21247B91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559334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InFRMRight_Title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6"/>
          <p:cNvSpPr>
            <a:spLocks noGrp="1"/>
          </p:cNvSpPr>
          <p:nvPr>
            <p:ph type="sldNum" sz="quarter" idx="4"/>
          </p:nvPr>
        </p:nvSpPr>
        <p:spPr>
          <a:xfrm>
            <a:off x="631560" y="6156460"/>
            <a:ext cx="1219200" cy="365125"/>
          </a:xfrm>
          <a:prstGeom prst="rect">
            <a:avLst/>
          </a:prstGeom>
        </p:spPr>
        <p:txBody>
          <a:bodyPr/>
          <a:lstStyle>
            <a:lvl1pPr algn="ctr">
              <a:defRPr sz="1200" b="0" i="0">
                <a:latin typeface="+mn-lt"/>
              </a:defRPr>
            </a:lvl1pPr>
          </a:lstStyle>
          <a:p>
            <a:fld id="{6B5ACB7B-0B47-43C3-8856-2EE21247B91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39452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InFRM Transition 1">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a:xfrm>
            <a:off x="8610600" y="6176964"/>
            <a:ext cx="2971800" cy="365125"/>
          </a:xfrm>
          <a:prstGeom prst="rect">
            <a:avLst/>
          </a:prstGeom>
        </p:spPr>
        <p:txBody>
          <a:bodyPr/>
          <a:lstStyle>
            <a:lvl1pPr algn="r">
              <a:defRPr sz="1200">
                <a:latin typeface="+mn-lt"/>
              </a:defRPr>
            </a:lvl1pPr>
          </a:lstStyle>
          <a:p>
            <a:fld id="{6B5ACB7B-0B47-43C3-8856-2EE21247B910}" type="slidenum">
              <a:rPr lang="en-US" smtClean="0">
                <a:solidFill>
                  <a:prstClr val="black"/>
                </a:solidFill>
              </a:rPr>
              <a:pPr/>
              <a:t>‹#›</a:t>
            </a:fld>
            <a:endParaRPr lang="en-US">
              <a:solidFill>
                <a:prstClr val="black"/>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5715"/>
          </a:xfrm>
          <a:prstGeom prst="rect">
            <a:avLst/>
          </a:prstGeom>
        </p:spPr>
      </p:pic>
      <p:sp>
        <p:nvSpPr>
          <p:cNvPr id="8" name="Title 7"/>
          <p:cNvSpPr>
            <a:spLocks noGrp="1"/>
          </p:cNvSpPr>
          <p:nvPr>
            <p:ph type="title"/>
          </p:nvPr>
        </p:nvSpPr>
        <p:spPr>
          <a:xfrm>
            <a:off x="732754" y="1607520"/>
            <a:ext cx="10849647" cy="2058018"/>
          </a:xfrm>
        </p:spPr>
        <p:txBody>
          <a:bodyPr/>
          <a:lstStyle>
            <a:lvl1pPr>
              <a:defRPr sz="4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881549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InFRM Transition 2">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a:xfrm>
            <a:off x="8610600" y="6176964"/>
            <a:ext cx="2971800" cy="365125"/>
          </a:xfrm>
          <a:prstGeom prst="rect">
            <a:avLst/>
          </a:prstGeom>
        </p:spPr>
        <p:txBody>
          <a:bodyPr/>
          <a:lstStyle>
            <a:lvl1pPr algn="r">
              <a:defRPr sz="1200">
                <a:latin typeface="+mn-lt"/>
              </a:defRPr>
            </a:lvl1pPr>
          </a:lstStyle>
          <a:p>
            <a:fld id="{6B5ACB7B-0B47-43C3-8856-2EE21247B910}" type="slidenum">
              <a:rPr lang="en-US" smtClean="0">
                <a:solidFill>
                  <a:prstClr val="black"/>
                </a:solidFill>
              </a:rPr>
              <a:pPr/>
              <a:t>‹#›</a:t>
            </a:fld>
            <a:endParaRPr lang="en-US">
              <a:solidFill>
                <a:prstClr val="black"/>
              </a:solidFill>
            </a:endParaRPr>
          </a:p>
        </p:txBody>
      </p:sp>
      <p:pic>
        <p:nvPicPr>
          <p:cNvPr id="6" name="Picture 5"/>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1"/>
            <a:ext cx="12192000" cy="6855715"/>
          </a:xfrm>
          <a:prstGeom prst="rect">
            <a:avLst/>
          </a:prstGeom>
        </p:spPr>
      </p:pic>
      <p:sp>
        <p:nvSpPr>
          <p:cNvPr id="8" name="Title 7"/>
          <p:cNvSpPr>
            <a:spLocks noGrp="1"/>
          </p:cNvSpPr>
          <p:nvPr>
            <p:ph type="title"/>
          </p:nvPr>
        </p:nvSpPr>
        <p:spPr>
          <a:xfrm>
            <a:off x="732754" y="1607520"/>
            <a:ext cx="10849647" cy="2058018"/>
          </a:xfrm>
        </p:spPr>
        <p:txBody>
          <a:bodyPr/>
          <a:lstStyle>
            <a:lvl1pPr>
              <a:defRPr sz="4000">
                <a:solidFill>
                  <a:schemeClr val="bg1">
                    <a:lumMod val="9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2906716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InFRM Transition 3">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a:xfrm>
            <a:off x="8610600" y="6176964"/>
            <a:ext cx="2971800" cy="365125"/>
          </a:xfrm>
          <a:prstGeom prst="rect">
            <a:avLst/>
          </a:prstGeom>
        </p:spPr>
        <p:txBody>
          <a:bodyPr/>
          <a:lstStyle>
            <a:lvl1pPr algn="r">
              <a:defRPr sz="1200">
                <a:latin typeface="+mn-lt"/>
              </a:defRPr>
            </a:lvl1pPr>
          </a:lstStyle>
          <a:p>
            <a:fld id="{6B5ACB7B-0B47-43C3-8856-2EE21247B910}" type="slidenum">
              <a:rPr lang="en-US" smtClean="0">
                <a:solidFill>
                  <a:prstClr val="black"/>
                </a:solidFill>
              </a:rPr>
              <a:pPr/>
              <a:t>‹#›</a:t>
            </a:fld>
            <a:endParaRPr lang="en-US">
              <a:solidFill>
                <a:prstClr val="black"/>
              </a:solidFill>
            </a:endParaRPr>
          </a:p>
        </p:txBody>
      </p:sp>
      <p:pic>
        <p:nvPicPr>
          <p:cNvPr id="6" name="Picture 5"/>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1"/>
            <a:ext cx="12192000" cy="6855715"/>
          </a:xfrm>
          <a:prstGeom prst="rect">
            <a:avLst/>
          </a:prstGeom>
        </p:spPr>
      </p:pic>
      <p:sp>
        <p:nvSpPr>
          <p:cNvPr id="8" name="Title 7"/>
          <p:cNvSpPr>
            <a:spLocks noGrp="1"/>
          </p:cNvSpPr>
          <p:nvPr>
            <p:ph type="title"/>
          </p:nvPr>
        </p:nvSpPr>
        <p:spPr>
          <a:xfrm>
            <a:off x="732754" y="1607520"/>
            <a:ext cx="10849647" cy="2058018"/>
          </a:xfrm>
        </p:spPr>
        <p:txBody>
          <a:bodyPr/>
          <a:lstStyle>
            <a:lvl1pPr>
              <a:defRPr sz="4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3708586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InFRM Right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455731"/>
            <a:ext cx="5284013" cy="44778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6000" y="1455731"/>
            <a:ext cx="5486400" cy="44778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6"/>
          <p:cNvSpPr>
            <a:spLocks noGrp="1"/>
          </p:cNvSpPr>
          <p:nvPr>
            <p:ph type="sldNum" sz="quarter" idx="4"/>
          </p:nvPr>
        </p:nvSpPr>
        <p:spPr>
          <a:xfrm>
            <a:off x="631560" y="6156460"/>
            <a:ext cx="1219200" cy="365125"/>
          </a:xfrm>
          <a:prstGeom prst="rect">
            <a:avLst/>
          </a:prstGeom>
        </p:spPr>
        <p:txBody>
          <a:bodyPr/>
          <a:lstStyle>
            <a:lvl1pPr algn="ctr">
              <a:defRPr sz="1200" b="0" i="0">
                <a:latin typeface="+mn-lt"/>
              </a:defRPr>
            </a:lvl1pPr>
          </a:lstStyle>
          <a:p>
            <a:fld id="{6B5ACB7B-0B47-43C3-8856-2EE21247B91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881118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InFRM Right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2" y="1434306"/>
            <a:ext cx="5284012" cy="823912"/>
          </a:xfrm>
          <a:solidFill>
            <a:schemeClr val="accent1"/>
          </a:solidFill>
        </p:spPr>
        <p:txBody>
          <a:bodyPr anchor="ctr"/>
          <a:lstStyle>
            <a:lvl1pPr marL="0" indent="0" algn="ctr">
              <a:buNone/>
              <a:defRPr sz="2800" b="1">
                <a:solidFill>
                  <a:schemeClr val="bg1">
                    <a:lumMod val="9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258218"/>
            <a:ext cx="5284012" cy="3684588"/>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193" y="1434306"/>
            <a:ext cx="5385207" cy="823912"/>
          </a:xfrm>
          <a:solidFill>
            <a:schemeClr val="accent1"/>
          </a:solidFill>
        </p:spPr>
        <p:txBody>
          <a:bodyPr anchor="ctr"/>
          <a:lstStyle>
            <a:lvl1pPr marL="0" indent="0" algn="ctr">
              <a:buNone/>
              <a:defRPr sz="2800" b="1">
                <a:solidFill>
                  <a:schemeClr val="bg1">
                    <a:lumMod val="9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7193" y="2258218"/>
            <a:ext cx="5385207" cy="3684588"/>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609600" y="46038"/>
            <a:ext cx="10972800" cy="1154112"/>
          </a:xfrm>
        </p:spPr>
        <p:txBody>
          <a:bodyPr/>
          <a:lstStyle/>
          <a:p>
            <a:r>
              <a:rPr lang="en-US"/>
              <a:t>Click to edit Master title style</a:t>
            </a:r>
          </a:p>
        </p:txBody>
      </p:sp>
      <p:sp>
        <p:nvSpPr>
          <p:cNvPr id="8" name="Slide Number Placeholder 6"/>
          <p:cNvSpPr>
            <a:spLocks noGrp="1"/>
          </p:cNvSpPr>
          <p:nvPr>
            <p:ph type="sldNum" sz="quarter" idx="10"/>
          </p:nvPr>
        </p:nvSpPr>
        <p:spPr>
          <a:xfrm>
            <a:off x="631560" y="6156460"/>
            <a:ext cx="1219200" cy="365125"/>
          </a:xfrm>
          <a:prstGeom prst="rect">
            <a:avLst/>
          </a:prstGeom>
        </p:spPr>
        <p:txBody>
          <a:bodyPr/>
          <a:lstStyle>
            <a:lvl1pPr algn="ctr">
              <a:defRPr sz="1200" b="0" i="0">
                <a:latin typeface="+mn-lt"/>
              </a:defRPr>
            </a:lvl1pPr>
          </a:lstStyle>
          <a:p>
            <a:fld id="{6B5ACB7B-0B47-43C3-8856-2EE21247B91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305914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endParaRPr lang="en-US">
              <a:solidFill>
                <a:prstClr val="black"/>
              </a:solidFill>
            </a:endParaRPr>
          </a:p>
        </p:txBody>
      </p:sp>
    </p:spTree>
    <p:extLst>
      <p:ext uri="{BB962C8B-B14F-4D97-AF65-F5344CB8AC3E}">
        <p14:creationId xmlns:p14="http://schemas.microsoft.com/office/powerpoint/2010/main" val="3820194077"/>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8169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1" y="1028702"/>
            <a:ext cx="5719572" cy="666241"/>
          </a:xfrm>
        </p:spPr>
        <p:txBody>
          <a:bodyPr bIns="0" anchor="b"/>
          <a:lstStyle>
            <a:lvl1pPr>
              <a:defRPr sz="1125">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66701" y="1743077"/>
            <a:ext cx="5721407"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7"/>
            <a:ext cx="5721407"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9" y="1028702"/>
            <a:ext cx="5719572" cy="666241"/>
          </a:xfrm>
        </p:spPr>
        <p:txBody>
          <a:bodyPr bIns="0" anchor="b"/>
          <a:lstStyle>
            <a:lvl1pPr>
              <a:defRPr sz="1125">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7784750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66700" y="1028700"/>
            <a:ext cx="11658600" cy="560070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212714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16752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37676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5"/>
            <a:ext cx="11658600" cy="438297"/>
          </a:xfrm>
          <a:prstGeom prst="rect">
            <a:avLst/>
          </a:prstGeom>
          <a:noFill/>
          <a:ln w="9525">
            <a:noFill/>
            <a:miter lim="800000"/>
            <a:headEnd/>
            <a:tailEnd/>
          </a:ln>
        </p:spPr>
        <p:txBody>
          <a:bodyPr lIns="91440" tIns="0" numCol="1"/>
          <a:lstStyle>
            <a:lvl1pPr marL="0" indent="0">
              <a:buNone/>
              <a:defRPr sz="675">
                <a:solidFill>
                  <a:schemeClr val="tx1">
                    <a:lumMod val="75000"/>
                    <a:lumOff val="25000"/>
                  </a:schemeClr>
                </a:solidFill>
              </a:defRPr>
            </a:lvl1pPr>
            <a:lvl2pPr>
              <a:defRPr sz="1013">
                <a:solidFill>
                  <a:srgbClr val="83847A"/>
                </a:solidFill>
              </a:defRPr>
            </a:lvl2pPr>
            <a:lvl3pPr>
              <a:defRPr sz="844">
                <a:solidFill>
                  <a:srgbClr val="83847A"/>
                </a:solidFill>
              </a:defRPr>
            </a:lvl3pPr>
            <a:lvl4pPr>
              <a:defRPr sz="844">
                <a:solidFill>
                  <a:srgbClr val="83847A"/>
                </a:solidFill>
              </a:defRPr>
            </a:lvl4pPr>
            <a:lvl5pPr>
              <a:defRPr sz="844">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2"/>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5639030"/>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11153775" y="143167"/>
            <a:ext cx="771525" cy="115416"/>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750">
                <a:solidFill>
                  <a:srgbClr val="000000"/>
                </a:solidFill>
              </a:rPr>
              <a:pPr algn="r">
                <a:spcBef>
                  <a:spcPct val="50000"/>
                </a:spcBef>
                <a:defRPr/>
              </a:pPr>
              <a:t>‹#›</a:t>
            </a:fld>
            <a:endParaRPr lang="en-US" sz="750" dirty="0">
              <a:solidFill>
                <a:srgbClr val="000000"/>
              </a:solidFill>
            </a:endParaRP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5752" y="256443"/>
            <a:ext cx="661201" cy="653036"/>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21015" y="302250"/>
            <a:ext cx="897211" cy="497851"/>
          </a:xfrm>
          <a:prstGeom prst="rect">
            <a:avLst/>
          </a:prstGeom>
        </p:spPr>
      </p:pic>
    </p:spTree>
    <p:extLst>
      <p:ext uri="{BB962C8B-B14F-4D97-AF65-F5344CB8AC3E}">
        <p14:creationId xmlns:p14="http://schemas.microsoft.com/office/powerpoint/2010/main" val="630052773"/>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1" y="1028700"/>
            <a:ext cx="5721407"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7"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24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1" y="1028702"/>
            <a:ext cx="5719572" cy="666241"/>
          </a:xfrm>
        </p:spPr>
        <p:txBody>
          <a:bodyPr bIns="0" anchor="b"/>
          <a:lstStyle>
            <a:lvl1pPr>
              <a:defRPr sz="1125">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66701" y="1743077"/>
            <a:ext cx="5721407"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7"/>
            <a:ext cx="5721407"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9" y="1028702"/>
            <a:ext cx="5719572" cy="666241"/>
          </a:xfrm>
        </p:spPr>
        <p:txBody>
          <a:bodyPr bIns="0" anchor="b"/>
          <a:lstStyle>
            <a:lvl1pPr>
              <a:defRPr sz="1125">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27227774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1" y="1028700"/>
            <a:ext cx="377931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2" y="1028700"/>
            <a:ext cx="766888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231286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07955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1" y="1028700"/>
            <a:ext cx="5753100"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1" y="3855720"/>
            <a:ext cx="5753100"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1" y="1028700"/>
            <a:ext cx="5753100"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1" y="3855720"/>
            <a:ext cx="5753100"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2293053"/>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2916">
          <p15:clr>
            <a:srgbClr val="FBAE40"/>
          </p15:clr>
        </p15:guide>
        <p15:guide id="4" pos="284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1" y="1028700"/>
            <a:ext cx="377931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2" y="1028700"/>
            <a:ext cx="766888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64615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24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1165860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21909480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2400"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38363747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66700" y="2157415"/>
            <a:ext cx="11658600" cy="179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32647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8872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6905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94210" y="5394628"/>
            <a:ext cx="11822463"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83847A"/>
              </a:solidFill>
            </a:endParaRPr>
          </a:p>
        </p:txBody>
      </p:sp>
      <p:sp>
        <p:nvSpPr>
          <p:cNvPr id="8" name="Content Placeholder 7"/>
          <p:cNvSpPr>
            <a:spLocks noGrp="1"/>
          </p:cNvSpPr>
          <p:nvPr>
            <p:ph sz="quarter" idx="12"/>
          </p:nvPr>
        </p:nvSpPr>
        <p:spPr>
          <a:xfrm>
            <a:off x="76200" y="66676"/>
            <a:ext cx="12020549" cy="679132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66700" y="169864"/>
            <a:ext cx="11658600" cy="919162"/>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982929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11153775" y="143167"/>
            <a:ext cx="771525" cy="115416"/>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750">
                <a:solidFill>
                  <a:srgbClr val="000000"/>
                </a:solidFill>
              </a:rPr>
              <a:pPr algn="r">
                <a:spcBef>
                  <a:spcPct val="50000"/>
                </a:spcBef>
                <a:defRPr/>
              </a:pPr>
              <a:t>‹#›</a:t>
            </a:fld>
            <a:endParaRPr lang="en-US" sz="750" dirty="0">
              <a:solidFill>
                <a:srgbClr val="000000"/>
              </a:solidFill>
            </a:endParaRPr>
          </a:p>
        </p:txBody>
      </p:sp>
    </p:spTree>
    <p:extLst>
      <p:ext uri="{BB962C8B-B14F-4D97-AF65-F5344CB8AC3E}">
        <p14:creationId xmlns:p14="http://schemas.microsoft.com/office/powerpoint/2010/main" val="2653591858"/>
      </p:ext>
    </p:extLst>
  </p:cSld>
  <p:clrMapOvr>
    <a:masterClrMapping/>
  </p:clrMapOvr>
  <p:hf hdr="0" dt="0"/>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5" y="143167"/>
            <a:ext cx="771525" cy="115416"/>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750">
                <a:solidFill>
                  <a:srgbClr val="FFFFFF"/>
                </a:solidFill>
              </a:rPr>
              <a:pPr algn="r">
                <a:spcBef>
                  <a:spcPct val="50000"/>
                </a:spcBef>
                <a:defRPr/>
              </a:pPr>
              <a:t>‹#›</a:t>
            </a:fld>
            <a:endParaRPr lang="en-US" sz="750" dirty="0">
              <a:solidFill>
                <a:srgbClr val="FFFFFF"/>
              </a:solidFill>
            </a:endParaRPr>
          </a:p>
        </p:txBody>
      </p:sp>
    </p:spTree>
    <p:extLst>
      <p:ext uri="{BB962C8B-B14F-4D97-AF65-F5344CB8AC3E}">
        <p14:creationId xmlns:p14="http://schemas.microsoft.com/office/powerpoint/2010/main" val="6848358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5" y="143167"/>
            <a:ext cx="771525" cy="115416"/>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750">
                <a:solidFill>
                  <a:srgbClr val="FFFFFF"/>
                </a:solidFill>
              </a:rPr>
              <a:pPr algn="r">
                <a:spcBef>
                  <a:spcPct val="50000"/>
                </a:spcBef>
                <a:defRPr/>
              </a:pPr>
              <a:t>‹#›</a:t>
            </a:fld>
            <a:endParaRPr lang="en-US" sz="750" dirty="0">
              <a:solidFill>
                <a:srgbClr val="FFFFFF"/>
              </a:solidFill>
            </a:endParaRPr>
          </a:p>
        </p:txBody>
      </p:sp>
    </p:spTree>
    <p:extLst>
      <p:ext uri="{BB962C8B-B14F-4D97-AF65-F5344CB8AC3E}">
        <p14:creationId xmlns:p14="http://schemas.microsoft.com/office/powerpoint/2010/main" val="16484417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5" y="143167"/>
            <a:ext cx="771525" cy="115416"/>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750">
                <a:solidFill>
                  <a:srgbClr val="000000"/>
                </a:solidFill>
              </a:rPr>
              <a:pPr algn="r">
                <a:spcBef>
                  <a:spcPct val="50000"/>
                </a:spcBef>
                <a:defRPr/>
              </a:pPr>
              <a:t>‹#›</a:t>
            </a:fld>
            <a:endParaRPr lang="en-US" sz="750" dirty="0">
              <a:solidFill>
                <a:srgbClr val="000000"/>
              </a:solidFill>
            </a:endParaRPr>
          </a:p>
        </p:txBody>
      </p:sp>
    </p:spTree>
    <p:extLst>
      <p:ext uri="{BB962C8B-B14F-4D97-AF65-F5344CB8AC3E}">
        <p14:creationId xmlns:p14="http://schemas.microsoft.com/office/powerpoint/2010/main" val="158069271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3.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image" Target="../media/image1.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image" Target="../media/image2.png"/><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theme" Target="../theme/theme2.xml"/><Relationship Id="rId30"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7.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3.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8.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image" Target="../media/image7.png"/><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theme" Target="../theme/theme4.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33" Type="http://schemas.openxmlformats.org/officeDocument/2006/relationships/image" Target="../media/image3.png"/><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29" Type="http://schemas.openxmlformats.org/officeDocument/2006/relationships/slideLayout" Target="../slideLayouts/slideLayout107.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32" Type="http://schemas.openxmlformats.org/officeDocument/2006/relationships/image" Target="../media/image2.png"/><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31" Type="http://schemas.openxmlformats.org/officeDocument/2006/relationships/image" Target="../media/image1.png"/><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30" Type="http://schemas.openxmlformats.org/officeDocument/2006/relationships/theme" Target="../theme/theme5.xml"/><Relationship Id="rId8" Type="http://schemas.openxmlformats.org/officeDocument/2006/relationships/slideLayout" Target="../slideLayouts/slideLayout8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6.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image" Target="../media/image12.png"/><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image" Target="../media/image1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66675" y="38099"/>
            <a:ext cx="12058651"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675" dirty="0">
              <a:solidFill>
                <a:srgbClr val="83847A"/>
              </a:solidFill>
            </a:endParaRPr>
          </a:p>
        </p:txBody>
      </p:sp>
      <p:sp>
        <p:nvSpPr>
          <p:cNvPr id="4099" name="Title Placeholder 1"/>
          <p:cNvSpPr>
            <a:spLocks noGrp="1"/>
          </p:cNvSpPr>
          <p:nvPr>
            <p:ph type="title"/>
          </p:nvPr>
        </p:nvSpPr>
        <p:spPr bwMode="auto">
          <a:xfrm>
            <a:off x="1047023" y="140691"/>
            <a:ext cx="9973920"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33"/>
          <a:srcRect/>
          <a:stretch>
            <a:fillRect/>
          </a:stretch>
        </p:blipFill>
        <p:spPr bwMode="auto">
          <a:xfrm>
            <a:off x="6079067" y="3416311"/>
            <a:ext cx="25400" cy="3175"/>
          </a:xfrm>
          <a:prstGeom prst="rect">
            <a:avLst/>
          </a:prstGeom>
          <a:noFill/>
          <a:ln w="9525">
            <a:noFill/>
            <a:miter lim="800000"/>
            <a:headEnd/>
            <a:tailEnd/>
          </a:ln>
        </p:spPr>
      </p:pic>
      <p:sp>
        <p:nvSpPr>
          <p:cNvPr id="12" name="Text Box 14"/>
          <p:cNvSpPr txBox="1">
            <a:spLocks noChangeArrowheads="1"/>
          </p:cNvSpPr>
          <p:nvPr userDrawn="1"/>
        </p:nvSpPr>
        <p:spPr bwMode="auto">
          <a:xfrm>
            <a:off x="11153775" y="143167"/>
            <a:ext cx="771525" cy="115416"/>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750">
                <a:solidFill>
                  <a:srgbClr val="000000"/>
                </a:solidFill>
              </a:rPr>
              <a:pPr algn="r">
                <a:spcBef>
                  <a:spcPct val="50000"/>
                </a:spcBef>
                <a:defRPr/>
              </a:pPr>
              <a:t>‹#›</a:t>
            </a:fld>
            <a:endParaRPr lang="en-US" sz="750" dirty="0">
              <a:solidFill>
                <a:srgbClr val="000000"/>
              </a:solidFill>
            </a:endParaRPr>
          </a:p>
        </p:txBody>
      </p:sp>
      <p:sp>
        <p:nvSpPr>
          <p:cNvPr id="6" name="Footer Placeholder 5"/>
          <p:cNvSpPr>
            <a:spLocks noGrp="1"/>
          </p:cNvSpPr>
          <p:nvPr>
            <p:ph type="ftr" sz="quarter" idx="3"/>
          </p:nvPr>
        </p:nvSpPr>
        <p:spPr>
          <a:xfrm>
            <a:off x="276225" y="6640512"/>
            <a:ext cx="4114800" cy="182880"/>
          </a:xfrm>
          <a:prstGeom prst="rect">
            <a:avLst/>
          </a:prstGeom>
        </p:spPr>
        <p:txBody>
          <a:bodyPr vert="horz" lIns="91440" tIns="45720" rIns="91440" bIns="45720" rtlCol="0" anchor="ctr"/>
          <a:lstStyle>
            <a:lvl1pPr algn="l">
              <a:defRPr sz="600">
                <a:solidFill>
                  <a:schemeClr val="tx1">
                    <a:tint val="75000"/>
                  </a:schemeClr>
                </a:solidFill>
              </a:defRPr>
            </a:lvl1pPr>
          </a:lstStyle>
          <a:p>
            <a:endParaRPr lang="en-US" dirty="0">
              <a:solidFill>
                <a:srgbClr val="000000">
                  <a:tint val="75000"/>
                </a:srgbClr>
              </a:solidFill>
            </a:endParaRPr>
          </a:p>
        </p:txBody>
      </p:sp>
      <p:sp>
        <p:nvSpPr>
          <p:cNvPr id="7"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675">
                <a:solidFill>
                  <a:schemeClr val="tx1">
                    <a:tint val="75000"/>
                  </a:schemeClr>
                </a:solidFill>
              </a:defRPr>
            </a:lvl1pPr>
          </a:lstStyle>
          <a:p>
            <a:fld id="{0D5B6B94-6F19-4E2B-82A4-E3780F0317F0}" type="datetimeFigureOut">
              <a:rPr lang="en-US" smtClean="0">
                <a:solidFill>
                  <a:srgbClr val="000000">
                    <a:tint val="75000"/>
                  </a:srgbClr>
                </a:solidFill>
              </a:rPr>
              <a:pPr/>
              <a:t>2/14/2022</a:t>
            </a:fld>
            <a:endParaRPr lang="en-US" dirty="0">
              <a:solidFill>
                <a:srgbClr val="000000">
                  <a:tint val="75000"/>
                </a:srgbClr>
              </a:solidFill>
            </a:endParaRPr>
          </a:p>
        </p:txBody>
      </p:sp>
      <p:pic>
        <p:nvPicPr>
          <p:cNvPr id="13" name="Picture 12"/>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285752" y="256443"/>
            <a:ext cx="661201" cy="653036"/>
          </a:xfrm>
          <a:prstGeom prst="rect">
            <a:avLst/>
          </a:prstGeom>
        </p:spPr>
      </p:pic>
      <p:pic>
        <p:nvPicPr>
          <p:cNvPr id="14" name="Picture 13"/>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11121015" y="302250"/>
            <a:ext cx="897211" cy="497851"/>
          </a:xfrm>
          <a:prstGeom prst="rect">
            <a:avLst/>
          </a:prstGeom>
        </p:spPr>
      </p:pic>
    </p:spTree>
    <p:extLst>
      <p:ext uri="{BB962C8B-B14F-4D97-AF65-F5344CB8AC3E}">
        <p14:creationId xmlns:p14="http://schemas.microsoft.com/office/powerpoint/2010/main" val="577273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773" r:id="rId30"/>
    <p:sldLayoutId id="2147483774" r:id="rId31"/>
  </p:sldLayoutIdLst>
  <p:hf hdr="0" dt="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5pPr>
      <a:lvl6pPr marL="192881" algn="l" rtl="0" eaLnBrk="1" fontAlgn="base" hangingPunct="1">
        <a:spcBef>
          <a:spcPct val="0"/>
        </a:spcBef>
        <a:spcAft>
          <a:spcPct val="0"/>
        </a:spcAft>
        <a:defRPr sz="1856">
          <a:solidFill>
            <a:schemeClr val="tx1"/>
          </a:solidFill>
          <a:latin typeface="Arial" charset="0"/>
          <a:cs typeface="Arial" charset="0"/>
        </a:defRPr>
      </a:lvl6pPr>
      <a:lvl7pPr marL="385763" algn="l" rtl="0" eaLnBrk="1" fontAlgn="base" hangingPunct="1">
        <a:spcBef>
          <a:spcPct val="0"/>
        </a:spcBef>
        <a:spcAft>
          <a:spcPct val="0"/>
        </a:spcAft>
        <a:defRPr sz="1856">
          <a:solidFill>
            <a:schemeClr val="tx1"/>
          </a:solidFill>
          <a:latin typeface="Arial" charset="0"/>
          <a:cs typeface="Arial" charset="0"/>
        </a:defRPr>
      </a:lvl7pPr>
      <a:lvl8pPr marL="578644" algn="l" rtl="0" eaLnBrk="1" fontAlgn="base" hangingPunct="1">
        <a:spcBef>
          <a:spcPct val="0"/>
        </a:spcBef>
        <a:spcAft>
          <a:spcPct val="0"/>
        </a:spcAft>
        <a:defRPr sz="1856">
          <a:solidFill>
            <a:schemeClr val="tx1"/>
          </a:solidFill>
          <a:latin typeface="Arial" charset="0"/>
          <a:cs typeface="Arial" charset="0"/>
        </a:defRPr>
      </a:lvl8pPr>
      <a:lvl9pPr marL="771525" algn="l" rtl="0" eaLnBrk="1" fontAlgn="base" hangingPunct="1">
        <a:spcBef>
          <a:spcPct val="0"/>
        </a:spcBef>
        <a:spcAft>
          <a:spcPct val="0"/>
        </a:spcAft>
        <a:defRPr sz="1856">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575" kern="1200">
          <a:solidFill>
            <a:schemeClr val="tx1">
              <a:lumMod val="75000"/>
              <a:lumOff val="25000"/>
            </a:schemeClr>
          </a:solidFill>
          <a:latin typeface="Arial" pitchFamily="34" charset="0"/>
          <a:ea typeface="ＭＳ Ｐゴシック" charset="0"/>
          <a:cs typeface="Arial" pitchFamily="34" charset="0"/>
        </a:defRPr>
      </a:lvl1pPr>
      <a:lvl2pPr marL="170260" indent="-170260" algn="l" rtl="0" eaLnBrk="1" fontAlgn="base" hangingPunct="1">
        <a:spcBef>
          <a:spcPts val="0"/>
        </a:spcBef>
        <a:spcAft>
          <a:spcPct val="0"/>
        </a:spcAft>
        <a:buFont typeface="Arial" pitchFamily="34" charset="0"/>
        <a:buChar char="–"/>
        <a:defRPr sz="1575" kern="1200">
          <a:solidFill>
            <a:schemeClr val="tx1">
              <a:lumMod val="75000"/>
              <a:lumOff val="25000"/>
            </a:schemeClr>
          </a:solidFill>
          <a:latin typeface="Arial" pitchFamily="34" charset="0"/>
          <a:ea typeface="Arial" charset="0"/>
          <a:cs typeface="Arial" pitchFamily="34" charset="0"/>
        </a:defRPr>
      </a:lvl2pPr>
      <a:lvl3pPr marL="346472" indent="-176213"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3pPr>
      <a:lvl4pPr marL="515541" indent="-169069"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4pPr>
      <a:lvl5pPr marL="685800" indent="-170260"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5pPr>
      <a:lvl6pPr marL="1060847"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34">
          <p15:clr>
            <a:srgbClr val="5ACBF0"/>
          </p15:clr>
        </p15:guide>
        <p15:guide id="2" pos="9728">
          <p15:clr>
            <a:srgbClr val="5ACBF0"/>
          </p15:clr>
        </p15:guide>
        <p15:guide id="3" pos="126">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66675" y="38099"/>
            <a:ext cx="12058650"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900" dirty="0"/>
          </a:p>
        </p:txBody>
      </p:sp>
      <p:pic>
        <p:nvPicPr>
          <p:cNvPr id="5" name="Picture 4"/>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285750" y="256443"/>
            <a:ext cx="496209" cy="653036"/>
          </a:xfrm>
          <a:prstGeom prst="rect">
            <a:avLst/>
          </a:prstGeom>
        </p:spPr>
      </p:pic>
      <p:sp>
        <p:nvSpPr>
          <p:cNvPr id="4099" name="Title Placeholder 1"/>
          <p:cNvSpPr>
            <a:spLocks noGrp="1"/>
          </p:cNvSpPr>
          <p:nvPr>
            <p:ph type="title"/>
          </p:nvPr>
        </p:nvSpPr>
        <p:spPr bwMode="auto">
          <a:xfrm>
            <a:off x="954860" y="128981"/>
            <a:ext cx="10185088"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12"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pic>
        <p:nvPicPr>
          <p:cNvPr id="3" name="Picture 2"/>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1266541" y="334036"/>
            <a:ext cx="727585" cy="497851"/>
          </a:xfrm>
          <a:prstGeom prst="rect">
            <a:avLst/>
          </a:prstGeom>
        </p:spPr>
      </p:pic>
      <p:sp>
        <p:nvSpPr>
          <p:cNvPr id="6" name="Footer Placeholder 5"/>
          <p:cNvSpPr>
            <a:spLocks noGrp="1"/>
          </p:cNvSpPr>
          <p:nvPr>
            <p:ph type="ftr" sz="quarter" idx="3"/>
          </p:nvPr>
        </p:nvSpPr>
        <p:spPr>
          <a:xfrm>
            <a:off x="276225" y="6640512"/>
            <a:ext cx="4114800" cy="182880"/>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dirty="0"/>
          </a:p>
        </p:txBody>
      </p:sp>
      <p:sp>
        <p:nvSpPr>
          <p:cNvPr id="7"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0D5B6B94-6F19-4E2B-82A4-E3780F0317F0}" type="datetimeFigureOut">
              <a:rPr lang="en-US" smtClean="0"/>
              <a:pPr/>
              <a:t>2/14/2022</a:t>
            </a:fld>
            <a:endParaRPr lang="en-US" dirty="0"/>
          </a:p>
        </p:txBody>
      </p:sp>
    </p:spTree>
    <p:extLst>
      <p:ext uri="{BB962C8B-B14F-4D97-AF65-F5344CB8AC3E}">
        <p14:creationId xmlns:p14="http://schemas.microsoft.com/office/powerpoint/2010/main" val="275189867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Lst>
  <p:hf hdr="0" dt="0"/>
  <p:txStyles>
    <p:title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1"/>
            <a:ext cx="12190645" cy="6857999"/>
          </a:xfrm>
          <a:prstGeom prst="rect">
            <a:avLst/>
          </a:prstGeom>
        </p:spPr>
      </p:pic>
      <p:sp>
        <p:nvSpPr>
          <p:cNvPr id="2053" name="Rectangle 2"/>
          <p:cNvSpPr>
            <a:spLocks noGrp="1" noChangeArrowheads="1"/>
          </p:cNvSpPr>
          <p:nvPr>
            <p:ph type="title"/>
          </p:nvPr>
        </p:nvSpPr>
        <p:spPr bwMode="auto">
          <a:xfrm>
            <a:off x="609600" y="46038"/>
            <a:ext cx="10972800" cy="1154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endParaRPr lang="en-US" dirty="0"/>
          </a:p>
        </p:txBody>
      </p:sp>
      <p:sp>
        <p:nvSpPr>
          <p:cNvPr id="2054" name="Rectangle 3"/>
          <p:cNvSpPr>
            <a:spLocks noGrp="1" noChangeArrowheads="1"/>
          </p:cNvSpPr>
          <p:nvPr>
            <p:ph type="body" idx="1"/>
          </p:nvPr>
        </p:nvSpPr>
        <p:spPr bwMode="auto">
          <a:xfrm>
            <a:off x="609600" y="1371600"/>
            <a:ext cx="10972800" cy="4438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p:nvPr/>
        </p:nvSpPr>
        <p:spPr>
          <a:xfrm>
            <a:off x="419673" y="6035441"/>
            <a:ext cx="4259620" cy="60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871345" y="6110421"/>
            <a:ext cx="1790289" cy="457200"/>
          </a:xfrm>
          <a:prstGeom prst="rect">
            <a:avLst/>
          </a:prstGeom>
        </p:spPr>
      </p:pic>
      <p:cxnSp>
        <p:nvCxnSpPr>
          <p:cNvPr id="6" name="Straight Connector 5"/>
          <p:cNvCxnSpPr/>
          <p:nvPr/>
        </p:nvCxnSpPr>
        <p:spPr>
          <a:xfrm flipV="1">
            <a:off x="9536573" y="6035441"/>
            <a:ext cx="0" cy="60716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6"/>
          <p:cNvSpPr>
            <a:spLocks noGrp="1"/>
          </p:cNvSpPr>
          <p:nvPr>
            <p:ph type="sldNum" sz="quarter" idx="4"/>
          </p:nvPr>
        </p:nvSpPr>
        <p:spPr>
          <a:xfrm>
            <a:off x="631560" y="6156460"/>
            <a:ext cx="1219200" cy="365125"/>
          </a:xfrm>
          <a:prstGeom prst="rect">
            <a:avLst/>
          </a:prstGeom>
        </p:spPr>
        <p:txBody>
          <a:bodyPr/>
          <a:lstStyle>
            <a:lvl1pPr algn="ctr">
              <a:defRPr sz="1200" b="0" i="0">
                <a:latin typeface="+mn-lt"/>
              </a:defRPr>
            </a:lvl1pPr>
          </a:lstStyle>
          <a:p>
            <a:fld id="{6B5ACB7B-0B47-43C3-8856-2EE21247B91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2228543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rtl="0" eaLnBrk="1" fontAlgn="base" hangingPunct="1">
        <a:lnSpc>
          <a:spcPct val="80000"/>
        </a:lnSpc>
        <a:spcBef>
          <a:spcPct val="0"/>
        </a:spcBef>
        <a:spcAft>
          <a:spcPct val="0"/>
        </a:spcAft>
        <a:defRPr sz="4000" b="0">
          <a:solidFill>
            <a:schemeClr val="accent1"/>
          </a:solidFill>
          <a:latin typeface="+mj-lt"/>
          <a:ea typeface="+mj-ea"/>
          <a:cs typeface="+mj-cs"/>
        </a:defRPr>
      </a:lvl1pPr>
      <a:lvl2pPr algn="l" rtl="0" eaLnBrk="1" fontAlgn="base" hangingPunct="1">
        <a:lnSpc>
          <a:spcPct val="80000"/>
        </a:lnSpc>
        <a:spcBef>
          <a:spcPct val="0"/>
        </a:spcBef>
        <a:spcAft>
          <a:spcPct val="0"/>
        </a:spcAft>
        <a:defRPr sz="4000">
          <a:solidFill>
            <a:schemeClr val="bg1"/>
          </a:solidFill>
          <a:latin typeface="Joanna MT Std SemiBold" pitchFamily="18" charset="0"/>
        </a:defRPr>
      </a:lvl2pPr>
      <a:lvl3pPr algn="l" rtl="0" eaLnBrk="1" fontAlgn="base" hangingPunct="1">
        <a:lnSpc>
          <a:spcPct val="80000"/>
        </a:lnSpc>
        <a:spcBef>
          <a:spcPct val="0"/>
        </a:spcBef>
        <a:spcAft>
          <a:spcPct val="0"/>
        </a:spcAft>
        <a:defRPr sz="4000">
          <a:solidFill>
            <a:schemeClr val="bg1"/>
          </a:solidFill>
          <a:latin typeface="Joanna MT Std SemiBold" pitchFamily="18" charset="0"/>
        </a:defRPr>
      </a:lvl3pPr>
      <a:lvl4pPr algn="l" rtl="0" eaLnBrk="1" fontAlgn="base" hangingPunct="1">
        <a:lnSpc>
          <a:spcPct val="80000"/>
        </a:lnSpc>
        <a:spcBef>
          <a:spcPct val="0"/>
        </a:spcBef>
        <a:spcAft>
          <a:spcPct val="0"/>
        </a:spcAft>
        <a:defRPr sz="4000">
          <a:solidFill>
            <a:schemeClr val="bg1"/>
          </a:solidFill>
          <a:latin typeface="Joanna MT Std SemiBold" pitchFamily="18" charset="0"/>
        </a:defRPr>
      </a:lvl4pPr>
      <a:lvl5pPr algn="l" rtl="0" eaLnBrk="1" fontAlgn="base" hangingPunct="1">
        <a:lnSpc>
          <a:spcPct val="80000"/>
        </a:lnSpc>
        <a:spcBef>
          <a:spcPct val="0"/>
        </a:spcBef>
        <a:spcAft>
          <a:spcPct val="0"/>
        </a:spcAft>
        <a:defRPr sz="4000">
          <a:solidFill>
            <a:schemeClr val="bg1"/>
          </a:solidFill>
          <a:latin typeface="Joanna MT Std SemiBold" pitchFamily="18" charset="0"/>
        </a:defRPr>
      </a:lvl5pPr>
      <a:lvl6pPr marL="457200" algn="l" rtl="0" eaLnBrk="1" fontAlgn="base" hangingPunct="1">
        <a:lnSpc>
          <a:spcPct val="80000"/>
        </a:lnSpc>
        <a:spcBef>
          <a:spcPct val="0"/>
        </a:spcBef>
        <a:spcAft>
          <a:spcPct val="0"/>
        </a:spcAft>
        <a:defRPr sz="4000">
          <a:solidFill>
            <a:schemeClr val="bg1"/>
          </a:solidFill>
          <a:latin typeface="Joanna MT Std SemiBold" pitchFamily="18" charset="0"/>
        </a:defRPr>
      </a:lvl6pPr>
      <a:lvl7pPr marL="914400" algn="l" rtl="0" eaLnBrk="1" fontAlgn="base" hangingPunct="1">
        <a:lnSpc>
          <a:spcPct val="80000"/>
        </a:lnSpc>
        <a:spcBef>
          <a:spcPct val="0"/>
        </a:spcBef>
        <a:spcAft>
          <a:spcPct val="0"/>
        </a:spcAft>
        <a:defRPr sz="4000">
          <a:solidFill>
            <a:schemeClr val="bg1"/>
          </a:solidFill>
          <a:latin typeface="Joanna MT Std SemiBold" pitchFamily="18" charset="0"/>
        </a:defRPr>
      </a:lvl7pPr>
      <a:lvl8pPr marL="1371600" algn="l" rtl="0" eaLnBrk="1" fontAlgn="base" hangingPunct="1">
        <a:lnSpc>
          <a:spcPct val="80000"/>
        </a:lnSpc>
        <a:spcBef>
          <a:spcPct val="0"/>
        </a:spcBef>
        <a:spcAft>
          <a:spcPct val="0"/>
        </a:spcAft>
        <a:defRPr sz="4000">
          <a:solidFill>
            <a:schemeClr val="bg1"/>
          </a:solidFill>
          <a:latin typeface="Joanna MT Std SemiBold" pitchFamily="18" charset="0"/>
        </a:defRPr>
      </a:lvl8pPr>
      <a:lvl9pPr marL="1828800" algn="l" rtl="0" eaLnBrk="1" fontAlgn="base" hangingPunct="1">
        <a:lnSpc>
          <a:spcPct val="80000"/>
        </a:lnSpc>
        <a:spcBef>
          <a:spcPct val="0"/>
        </a:spcBef>
        <a:spcAft>
          <a:spcPct val="0"/>
        </a:spcAft>
        <a:defRPr sz="4000">
          <a:solidFill>
            <a:schemeClr val="bg1"/>
          </a:solidFill>
          <a:latin typeface="Joanna MT Std SemiBold" pitchFamily="18" charset="0"/>
        </a:defRPr>
      </a:lvl9pPr>
    </p:titleStyle>
    <p:bodyStyle>
      <a:lvl1pPr marL="231775" indent="-231775" algn="l" rtl="0" eaLnBrk="1" fontAlgn="base" hangingPunct="1">
        <a:spcBef>
          <a:spcPct val="35000"/>
        </a:spcBef>
        <a:spcAft>
          <a:spcPct val="0"/>
        </a:spcAft>
        <a:buClr>
          <a:schemeClr val="accent3">
            <a:lumMod val="75000"/>
          </a:schemeClr>
        </a:buClr>
        <a:buSzPct val="90000"/>
        <a:buFont typeface="Wingdings" pitchFamily="2" charset="2"/>
        <a:buChar char="§"/>
        <a:defRPr sz="2800" b="0">
          <a:solidFill>
            <a:schemeClr val="tx1"/>
          </a:solidFill>
          <a:latin typeface="+mj-lt"/>
          <a:ea typeface="+mn-ea"/>
          <a:cs typeface="+mn-cs"/>
        </a:defRPr>
      </a:lvl1pPr>
      <a:lvl2pPr marL="631825" indent="-285750" algn="l" rtl="0" eaLnBrk="1" fontAlgn="base" hangingPunct="1">
        <a:spcBef>
          <a:spcPct val="25000"/>
        </a:spcBef>
        <a:spcAft>
          <a:spcPct val="0"/>
        </a:spcAft>
        <a:buClr>
          <a:schemeClr val="accent3">
            <a:lumMod val="75000"/>
          </a:schemeClr>
        </a:buClr>
        <a:buSzPct val="90000"/>
        <a:buFont typeface="Wingdings" panose="05000000000000000000" pitchFamily="2" charset="2"/>
        <a:buChar char="§"/>
        <a:defRPr sz="2400">
          <a:solidFill>
            <a:schemeClr val="tx1"/>
          </a:solidFill>
          <a:latin typeface="+mn-lt"/>
        </a:defRPr>
      </a:lvl2pPr>
      <a:lvl3pPr marL="914400" indent="-231775" algn="l" rtl="0" eaLnBrk="1" fontAlgn="base" hangingPunct="1">
        <a:spcBef>
          <a:spcPct val="25000"/>
        </a:spcBef>
        <a:spcAft>
          <a:spcPct val="0"/>
        </a:spcAft>
        <a:buClr>
          <a:schemeClr val="accent3">
            <a:lumMod val="75000"/>
          </a:schemeClr>
        </a:buClr>
        <a:buSzPct val="90000"/>
        <a:buFont typeface="Wingdings" pitchFamily="2" charset="2"/>
        <a:buChar char="§"/>
        <a:defRPr sz="2000">
          <a:solidFill>
            <a:schemeClr val="tx1"/>
          </a:solidFill>
          <a:latin typeface="+mn-lt"/>
        </a:defRPr>
      </a:lvl3pPr>
      <a:lvl4pPr marL="1260475" indent="-230188" algn="l" rtl="0" eaLnBrk="1" fontAlgn="base" hangingPunct="1">
        <a:spcBef>
          <a:spcPct val="20000"/>
        </a:spcBef>
        <a:spcAft>
          <a:spcPct val="0"/>
        </a:spcAft>
        <a:buClr>
          <a:schemeClr val="accent3">
            <a:lumMod val="75000"/>
          </a:schemeClr>
        </a:buClr>
        <a:buSzPct val="90000"/>
        <a:buFont typeface="Wingdings" pitchFamily="2" charset="2"/>
        <a:buChar char="§"/>
        <a:defRPr sz="1800">
          <a:solidFill>
            <a:schemeClr val="tx1"/>
          </a:solidFill>
          <a:latin typeface="+mn-lt"/>
        </a:defRPr>
      </a:lvl4pPr>
      <a:lvl5pPr marL="1544638" indent="-168275" algn="l" rtl="0" eaLnBrk="1" fontAlgn="base" hangingPunct="1">
        <a:spcBef>
          <a:spcPct val="20000"/>
        </a:spcBef>
        <a:spcAft>
          <a:spcPct val="0"/>
        </a:spcAft>
        <a:buClr>
          <a:schemeClr val="accent3">
            <a:lumMod val="75000"/>
          </a:schemeClr>
        </a:buClr>
        <a:buSzPct val="90000"/>
        <a:buFont typeface="Wingdings" pitchFamily="2" charset="2"/>
        <a:buChar char="§"/>
        <a:defRPr sz="1800">
          <a:solidFill>
            <a:schemeClr val="tx1"/>
          </a:solidFill>
          <a:latin typeface="+mn-lt"/>
        </a:defRPr>
      </a:lvl5pPr>
      <a:lvl6pPr marL="2001838" indent="-168275" algn="l" rtl="0" eaLnBrk="1" fontAlgn="base" hangingPunct="1">
        <a:spcBef>
          <a:spcPct val="20000"/>
        </a:spcBef>
        <a:spcAft>
          <a:spcPct val="0"/>
        </a:spcAft>
        <a:buClr>
          <a:srgbClr val="C1C2C4"/>
        </a:buClr>
        <a:buSzPct val="90000"/>
        <a:buFont typeface="Wingdings" pitchFamily="2" charset="2"/>
        <a:buChar char="§"/>
        <a:defRPr sz="1200">
          <a:solidFill>
            <a:schemeClr val="tx1"/>
          </a:solidFill>
          <a:latin typeface="+mn-lt"/>
        </a:defRPr>
      </a:lvl6pPr>
      <a:lvl7pPr marL="2459038" indent="-168275" algn="l" rtl="0" eaLnBrk="1" fontAlgn="base" hangingPunct="1">
        <a:spcBef>
          <a:spcPct val="20000"/>
        </a:spcBef>
        <a:spcAft>
          <a:spcPct val="0"/>
        </a:spcAft>
        <a:buClr>
          <a:srgbClr val="C1C2C4"/>
        </a:buClr>
        <a:buSzPct val="90000"/>
        <a:buFont typeface="Wingdings" pitchFamily="2" charset="2"/>
        <a:buChar char="§"/>
        <a:defRPr sz="1200">
          <a:solidFill>
            <a:schemeClr val="tx1"/>
          </a:solidFill>
          <a:latin typeface="+mn-lt"/>
        </a:defRPr>
      </a:lvl7pPr>
      <a:lvl8pPr marL="2916238" indent="-168275" algn="l" rtl="0" eaLnBrk="1" fontAlgn="base" hangingPunct="1">
        <a:spcBef>
          <a:spcPct val="20000"/>
        </a:spcBef>
        <a:spcAft>
          <a:spcPct val="0"/>
        </a:spcAft>
        <a:buClr>
          <a:srgbClr val="C1C2C4"/>
        </a:buClr>
        <a:buSzPct val="90000"/>
        <a:buFont typeface="Wingdings" pitchFamily="2" charset="2"/>
        <a:buChar char="§"/>
        <a:defRPr sz="1200">
          <a:solidFill>
            <a:schemeClr val="tx1"/>
          </a:solidFill>
          <a:latin typeface="+mn-lt"/>
        </a:defRPr>
      </a:lvl8pPr>
      <a:lvl9pPr marL="3373438" indent="-168275" algn="l" rtl="0" eaLnBrk="1" fontAlgn="base" hangingPunct="1">
        <a:spcBef>
          <a:spcPct val="20000"/>
        </a:spcBef>
        <a:spcAft>
          <a:spcPct val="0"/>
        </a:spcAft>
        <a:buClr>
          <a:srgbClr val="C1C2C4"/>
        </a:buClr>
        <a:buSzPct val="90000"/>
        <a:buFont typeface="Wingdings" pitchFamily="2" charset="2"/>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1"/>
            <a:ext cx="12190645" cy="6857999"/>
          </a:xfrm>
          <a:prstGeom prst="rect">
            <a:avLst/>
          </a:prstGeom>
        </p:spPr>
      </p:pic>
      <p:sp>
        <p:nvSpPr>
          <p:cNvPr id="2053" name="Rectangle 2"/>
          <p:cNvSpPr>
            <a:spLocks noGrp="1" noChangeArrowheads="1"/>
          </p:cNvSpPr>
          <p:nvPr>
            <p:ph type="title"/>
          </p:nvPr>
        </p:nvSpPr>
        <p:spPr bwMode="auto">
          <a:xfrm>
            <a:off x="609600" y="46038"/>
            <a:ext cx="10972800" cy="1154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endParaRPr lang="en-US" dirty="0"/>
          </a:p>
        </p:txBody>
      </p:sp>
      <p:sp>
        <p:nvSpPr>
          <p:cNvPr id="2054" name="Rectangle 3"/>
          <p:cNvSpPr>
            <a:spLocks noGrp="1" noChangeArrowheads="1"/>
          </p:cNvSpPr>
          <p:nvPr>
            <p:ph type="body" idx="1"/>
          </p:nvPr>
        </p:nvSpPr>
        <p:spPr bwMode="auto">
          <a:xfrm>
            <a:off x="609600" y="1371600"/>
            <a:ext cx="10972800" cy="4438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p:nvPr/>
        </p:nvSpPr>
        <p:spPr>
          <a:xfrm>
            <a:off x="419673" y="6035441"/>
            <a:ext cx="4259620" cy="60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71345" y="6110421"/>
            <a:ext cx="1790289" cy="457200"/>
          </a:xfrm>
          <a:prstGeom prst="rect">
            <a:avLst/>
          </a:prstGeom>
        </p:spPr>
      </p:pic>
      <p:cxnSp>
        <p:nvCxnSpPr>
          <p:cNvPr id="6" name="Straight Connector 5"/>
          <p:cNvCxnSpPr/>
          <p:nvPr/>
        </p:nvCxnSpPr>
        <p:spPr>
          <a:xfrm flipV="1">
            <a:off x="9536573" y="6035441"/>
            <a:ext cx="0" cy="60716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6"/>
          <p:cNvSpPr>
            <a:spLocks noGrp="1"/>
          </p:cNvSpPr>
          <p:nvPr>
            <p:ph type="sldNum" sz="quarter" idx="4"/>
          </p:nvPr>
        </p:nvSpPr>
        <p:spPr>
          <a:xfrm>
            <a:off x="631560" y="6156460"/>
            <a:ext cx="1219200" cy="365125"/>
          </a:xfrm>
          <a:prstGeom prst="rect">
            <a:avLst/>
          </a:prstGeom>
        </p:spPr>
        <p:txBody>
          <a:bodyPr/>
          <a:lstStyle>
            <a:lvl1pPr algn="ctr">
              <a:defRPr sz="1200" b="0" i="0">
                <a:latin typeface="+mn-lt"/>
              </a:defRPr>
            </a:lvl1pPr>
          </a:lstStyle>
          <a:p>
            <a:fld id="{6B5ACB7B-0B47-43C3-8856-2EE21247B91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1694949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Lst>
  <p:txStyles>
    <p:titleStyle>
      <a:lvl1pPr algn="l" rtl="0" eaLnBrk="1" fontAlgn="base" hangingPunct="1">
        <a:lnSpc>
          <a:spcPct val="80000"/>
        </a:lnSpc>
        <a:spcBef>
          <a:spcPct val="0"/>
        </a:spcBef>
        <a:spcAft>
          <a:spcPct val="0"/>
        </a:spcAft>
        <a:defRPr sz="4000" b="0">
          <a:solidFill>
            <a:schemeClr val="accent1"/>
          </a:solidFill>
          <a:latin typeface="+mj-lt"/>
          <a:ea typeface="+mj-ea"/>
          <a:cs typeface="+mj-cs"/>
        </a:defRPr>
      </a:lvl1pPr>
      <a:lvl2pPr algn="l" rtl="0" eaLnBrk="1" fontAlgn="base" hangingPunct="1">
        <a:lnSpc>
          <a:spcPct val="80000"/>
        </a:lnSpc>
        <a:spcBef>
          <a:spcPct val="0"/>
        </a:spcBef>
        <a:spcAft>
          <a:spcPct val="0"/>
        </a:spcAft>
        <a:defRPr sz="4000">
          <a:solidFill>
            <a:schemeClr val="bg1"/>
          </a:solidFill>
          <a:latin typeface="Joanna MT Std SemiBold" pitchFamily="18" charset="0"/>
        </a:defRPr>
      </a:lvl2pPr>
      <a:lvl3pPr algn="l" rtl="0" eaLnBrk="1" fontAlgn="base" hangingPunct="1">
        <a:lnSpc>
          <a:spcPct val="80000"/>
        </a:lnSpc>
        <a:spcBef>
          <a:spcPct val="0"/>
        </a:spcBef>
        <a:spcAft>
          <a:spcPct val="0"/>
        </a:spcAft>
        <a:defRPr sz="4000">
          <a:solidFill>
            <a:schemeClr val="bg1"/>
          </a:solidFill>
          <a:latin typeface="Joanna MT Std SemiBold" pitchFamily="18" charset="0"/>
        </a:defRPr>
      </a:lvl3pPr>
      <a:lvl4pPr algn="l" rtl="0" eaLnBrk="1" fontAlgn="base" hangingPunct="1">
        <a:lnSpc>
          <a:spcPct val="80000"/>
        </a:lnSpc>
        <a:spcBef>
          <a:spcPct val="0"/>
        </a:spcBef>
        <a:spcAft>
          <a:spcPct val="0"/>
        </a:spcAft>
        <a:defRPr sz="4000">
          <a:solidFill>
            <a:schemeClr val="bg1"/>
          </a:solidFill>
          <a:latin typeface="Joanna MT Std SemiBold" pitchFamily="18" charset="0"/>
        </a:defRPr>
      </a:lvl4pPr>
      <a:lvl5pPr algn="l" rtl="0" eaLnBrk="1" fontAlgn="base" hangingPunct="1">
        <a:lnSpc>
          <a:spcPct val="80000"/>
        </a:lnSpc>
        <a:spcBef>
          <a:spcPct val="0"/>
        </a:spcBef>
        <a:spcAft>
          <a:spcPct val="0"/>
        </a:spcAft>
        <a:defRPr sz="4000">
          <a:solidFill>
            <a:schemeClr val="bg1"/>
          </a:solidFill>
          <a:latin typeface="Joanna MT Std SemiBold" pitchFamily="18" charset="0"/>
        </a:defRPr>
      </a:lvl5pPr>
      <a:lvl6pPr marL="457200" algn="l" rtl="0" eaLnBrk="1" fontAlgn="base" hangingPunct="1">
        <a:lnSpc>
          <a:spcPct val="80000"/>
        </a:lnSpc>
        <a:spcBef>
          <a:spcPct val="0"/>
        </a:spcBef>
        <a:spcAft>
          <a:spcPct val="0"/>
        </a:spcAft>
        <a:defRPr sz="4000">
          <a:solidFill>
            <a:schemeClr val="bg1"/>
          </a:solidFill>
          <a:latin typeface="Joanna MT Std SemiBold" pitchFamily="18" charset="0"/>
        </a:defRPr>
      </a:lvl6pPr>
      <a:lvl7pPr marL="914400" algn="l" rtl="0" eaLnBrk="1" fontAlgn="base" hangingPunct="1">
        <a:lnSpc>
          <a:spcPct val="80000"/>
        </a:lnSpc>
        <a:spcBef>
          <a:spcPct val="0"/>
        </a:spcBef>
        <a:spcAft>
          <a:spcPct val="0"/>
        </a:spcAft>
        <a:defRPr sz="4000">
          <a:solidFill>
            <a:schemeClr val="bg1"/>
          </a:solidFill>
          <a:latin typeface="Joanna MT Std SemiBold" pitchFamily="18" charset="0"/>
        </a:defRPr>
      </a:lvl7pPr>
      <a:lvl8pPr marL="1371600" algn="l" rtl="0" eaLnBrk="1" fontAlgn="base" hangingPunct="1">
        <a:lnSpc>
          <a:spcPct val="80000"/>
        </a:lnSpc>
        <a:spcBef>
          <a:spcPct val="0"/>
        </a:spcBef>
        <a:spcAft>
          <a:spcPct val="0"/>
        </a:spcAft>
        <a:defRPr sz="4000">
          <a:solidFill>
            <a:schemeClr val="bg1"/>
          </a:solidFill>
          <a:latin typeface="Joanna MT Std SemiBold" pitchFamily="18" charset="0"/>
        </a:defRPr>
      </a:lvl8pPr>
      <a:lvl9pPr marL="1828800" algn="l" rtl="0" eaLnBrk="1" fontAlgn="base" hangingPunct="1">
        <a:lnSpc>
          <a:spcPct val="80000"/>
        </a:lnSpc>
        <a:spcBef>
          <a:spcPct val="0"/>
        </a:spcBef>
        <a:spcAft>
          <a:spcPct val="0"/>
        </a:spcAft>
        <a:defRPr sz="4000">
          <a:solidFill>
            <a:schemeClr val="bg1"/>
          </a:solidFill>
          <a:latin typeface="Joanna MT Std SemiBold" pitchFamily="18" charset="0"/>
        </a:defRPr>
      </a:lvl9pPr>
    </p:titleStyle>
    <p:bodyStyle>
      <a:lvl1pPr marL="231775" indent="-231775" algn="l" rtl="0" eaLnBrk="1" fontAlgn="base" hangingPunct="1">
        <a:spcBef>
          <a:spcPct val="35000"/>
        </a:spcBef>
        <a:spcAft>
          <a:spcPct val="0"/>
        </a:spcAft>
        <a:buClr>
          <a:schemeClr val="accent3">
            <a:lumMod val="75000"/>
          </a:schemeClr>
        </a:buClr>
        <a:buSzPct val="90000"/>
        <a:buFont typeface="Wingdings" pitchFamily="2" charset="2"/>
        <a:buChar char="§"/>
        <a:defRPr sz="2800" b="0">
          <a:solidFill>
            <a:schemeClr val="tx1"/>
          </a:solidFill>
          <a:latin typeface="+mj-lt"/>
          <a:ea typeface="+mn-ea"/>
          <a:cs typeface="+mn-cs"/>
        </a:defRPr>
      </a:lvl1pPr>
      <a:lvl2pPr marL="631825" indent="-285750" algn="l" rtl="0" eaLnBrk="1" fontAlgn="base" hangingPunct="1">
        <a:spcBef>
          <a:spcPct val="25000"/>
        </a:spcBef>
        <a:spcAft>
          <a:spcPct val="0"/>
        </a:spcAft>
        <a:buClr>
          <a:schemeClr val="accent3">
            <a:lumMod val="75000"/>
          </a:schemeClr>
        </a:buClr>
        <a:buSzPct val="90000"/>
        <a:buFont typeface="Wingdings" panose="05000000000000000000" pitchFamily="2" charset="2"/>
        <a:buChar char="§"/>
        <a:defRPr sz="2400">
          <a:solidFill>
            <a:schemeClr val="tx1"/>
          </a:solidFill>
          <a:latin typeface="+mn-lt"/>
        </a:defRPr>
      </a:lvl2pPr>
      <a:lvl3pPr marL="914400" indent="-231775" algn="l" rtl="0" eaLnBrk="1" fontAlgn="base" hangingPunct="1">
        <a:spcBef>
          <a:spcPct val="25000"/>
        </a:spcBef>
        <a:spcAft>
          <a:spcPct val="0"/>
        </a:spcAft>
        <a:buClr>
          <a:schemeClr val="accent3">
            <a:lumMod val="75000"/>
          </a:schemeClr>
        </a:buClr>
        <a:buSzPct val="90000"/>
        <a:buFont typeface="Wingdings" pitchFamily="2" charset="2"/>
        <a:buChar char="§"/>
        <a:defRPr sz="2000">
          <a:solidFill>
            <a:schemeClr val="tx1"/>
          </a:solidFill>
          <a:latin typeface="+mn-lt"/>
        </a:defRPr>
      </a:lvl3pPr>
      <a:lvl4pPr marL="1260475" indent="-230188" algn="l" rtl="0" eaLnBrk="1" fontAlgn="base" hangingPunct="1">
        <a:spcBef>
          <a:spcPct val="20000"/>
        </a:spcBef>
        <a:spcAft>
          <a:spcPct val="0"/>
        </a:spcAft>
        <a:buClr>
          <a:schemeClr val="accent3">
            <a:lumMod val="75000"/>
          </a:schemeClr>
        </a:buClr>
        <a:buSzPct val="90000"/>
        <a:buFont typeface="Wingdings" pitchFamily="2" charset="2"/>
        <a:buChar char="§"/>
        <a:defRPr sz="1800">
          <a:solidFill>
            <a:schemeClr val="tx1"/>
          </a:solidFill>
          <a:latin typeface="+mn-lt"/>
        </a:defRPr>
      </a:lvl4pPr>
      <a:lvl5pPr marL="1544638" indent="-168275" algn="l" rtl="0" eaLnBrk="1" fontAlgn="base" hangingPunct="1">
        <a:spcBef>
          <a:spcPct val="20000"/>
        </a:spcBef>
        <a:spcAft>
          <a:spcPct val="0"/>
        </a:spcAft>
        <a:buClr>
          <a:schemeClr val="accent3">
            <a:lumMod val="75000"/>
          </a:schemeClr>
        </a:buClr>
        <a:buSzPct val="90000"/>
        <a:buFont typeface="Wingdings" pitchFamily="2" charset="2"/>
        <a:buChar char="§"/>
        <a:defRPr sz="1800">
          <a:solidFill>
            <a:schemeClr val="tx1"/>
          </a:solidFill>
          <a:latin typeface="+mn-lt"/>
        </a:defRPr>
      </a:lvl5pPr>
      <a:lvl6pPr marL="2001838" indent="-168275" algn="l" rtl="0" eaLnBrk="1" fontAlgn="base" hangingPunct="1">
        <a:spcBef>
          <a:spcPct val="20000"/>
        </a:spcBef>
        <a:spcAft>
          <a:spcPct val="0"/>
        </a:spcAft>
        <a:buClr>
          <a:srgbClr val="C1C2C4"/>
        </a:buClr>
        <a:buSzPct val="90000"/>
        <a:buFont typeface="Wingdings" pitchFamily="2" charset="2"/>
        <a:buChar char="§"/>
        <a:defRPr sz="1200">
          <a:solidFill>
            <a:schemeClr val="tx1"/>
          </a:solidFill>
          <a:latin typeface="+mn-lt"/>
        </a:defRPr>
      </a:lvl6pPr>
      <a:lvl7pPr marL="2459038" indent="-168275" algn="l" rtl="0" eaLnBrk="1" fontAlgn="base" hangingPunct="1">
        <a:spcBef>
          <a:spcPct val="20000"/>
        </a:spcBef>
        <a:spcAft>
          <a:spcPct val="0"/>
        </a:spcAft>
        <a:buClr>
          <a:srgbClr val="C1C2C4"/>
        </a:buClr>
        <a:buSzPct val="90000"/>
        <a:buFont typeface="Wingdings" pitchFamily="2" charset="2"/>
        <a:buChar char="§"/>
        <a:defRPr sz="1200">
          <a:solidFill>
            <a:schemeClr val="tx1"/>
          </a:solidFill>
          <a:latin typeface="+mn-lt"/>
        </a:defRPr>
      </a:lvl7pPr>
      <a:lvl8pPr marL="2916238" indent="-168275" algn="l" rtl="0" eaLnBrk="1" fontAlgn="base" hangingPunct="1">
        <a:spcBef>
          <a:spcPct val="20000"/>
        </a:spcBef>
        <a:spcAft>
          <a:spcPct val="0"/>
        </a:spcAft>
        <a:buClr>
          <a:srgbClr val="C1C2C4"/>
        </a:buClr>
        <a:buSzPct val="90000"/>
        <a:buFont typeface="Wingdings" pitchFamily="2" charset="2"/>
        <a:buChar char="§"/>
        <a:defRPr sz="1200">
          <a:solidFill>
            <a:schemeClr val="tx1"/>
          </a:solidFill>
          <a:latin typeface="+mn-lt"/>
        </a:defRPr>
      </a:lvl8pPr>
      <a:lvl9pPr marL="3373438" indent="-168275" algn="l" rtl="0" eaLnBrk="1" fontAlgn="base" hangingPunct="1">
        <a:spcBef>
          <a:spcPct val="20000"/>
        </a:spcBef>
        <a:spcAft>
          <a:spcPct val="0"/>
        </a:spcAft>
        <a:buClr>
          <a:srgbClr val="C1C2C4"/>
        </a:buClr>
        <a:buSzPct val="90000"/>
        <a:buFont typeface="Wingdings" pitchFamily="2" charset="2"/>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66675" y="38099"/>
            <a:ext cx="12058651"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675" dirty="0">
              <a:solidFill>
                <a:srgbClr val="83847A"/>
              </a:solidFill>
            </a:endParaRPr>
          </a:p>
        </p:txBody>
      </p:sp>
      <p:sp>
        <p:nvSpPr>
          <p:cNvPr id="4099" name="Title Placeholder 1"/>
          <p:cNvSpPr>
            <a:spLocks noGrp="1"/>
          </p:cNvSpPr>
          <p:nvPr>
            <p:ph type="title"/>
          </p:nvPr>
        </p:nvSpPr>
        <p:spPr bwMode="auto">
          <a:xfrm>
            <a:off x="1047023" y="140691"/>
            <a:ext cx="9973920"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31"/>
          <a:srcRect/>
          <a:stretch>
            <a:fillRect/>
          </a:stretch>
        </p:blipFill>
        <p:spPr bwMode="auto">
          <a:xfrm>
            <a:off x="6079067" y="3416311"/>
            <a:ext cx="25400" cy="3175"/>
          </a:xfrm>
          <a:prstGeom prst="rect">
            <a:avLst/>
          </a:prstGeom>
          <a:noFill/>
          <a:ln w="9525">
            <a:noFill/>
            <a:miter lim="800000"/>
            <a:headEnd/>
            <a:tailEnd/>
          </a:ln>
        </p:spPr>
      </p:pic>
      <p:sp>
        <p:nvSpPr>
          <p:cNvPr id="12" name="Text Box 14"/>
          <p:cNvSpPr txBox="1">
            <a:spLocks noChangeArrowheads="1"/>
          </p:cNvSpPr>
          <p:nvPr userDrawn="1"/>
        </p:nvSpPr>
        <p:spPr bwMode="auto">
          <a:xfrm>
            <a:off x="11153775" y="143167"/>
            <a:ext cx="771525" cy="115416"/>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750">
                <a:solidFill>
                  <a:srgbClr val="000000"/>
                </a:solidFill>
              </a:rPr>
              <a:pPr algn="r">
                <a:spcBef>
                  <a:spcPct val="50000"/>
                </a:spcBef>
                <a:defRPr/>
              </a:pPr>
              <a:t>‹#›</a:t>
            </a:fld>
            <a:endParaRPr lang="en-US" sz="750" dirty="0">
              <a:solidFill>
                <a:srgbClr val="000000"/>
              </a:solidFill>
            </a:endParaRPr>
          </a:p>
        </p:txBody>
      </p:sp>
      <p:sp>
        <p:nvSpPr>
          <p:cNvPr id="6" name="Footer Placeholder 5"/>
          <p:cNvSpPr>
            <a:spLocks noGrp="1"/>
          </p:cNvSpPr>
          <p:nvPr>
            <p:ph type="ftr" sz="quarter" idx="3"/>
          </p:nvPr>
        </p:nvSpPr>
        <p:spPr>
          <a:xfrm>
            <a:off x="276225" y="6640512"/>
            <a:ext cx="4114800" cy="182880"/>
          </a:xfrm>
          <a:prstGeom prst="rect">
            <a:avLst/>
          </a:prstGeom>
        </p:spPr>
        <p:txBody>
          <a:bodyPr vert="horz" lIns="91440" tIns="45720" rIns="91440" bIns="45720" rtlCol="0" anchor="ctr"/>
          <a:lstStyle>
            <a:lvl1pPr algn="l">
              <a:defRPr sz="600">
                <a:solidFill>
                  <a:schemeClr val="tx1">
                    <a:tint val="75000"/>
                  </a:schemeClr>
                </a:solidFill>
              </a:defRPr>
            </a:lvl1pPr>
          </a:lstStyle>
          <a:p>
            <a:endParaRPr lang="en-US" dirty="0">
              <a:solidFill>
                <a:srgbClr val="000000">
                  <a:tint val="75000"/>
                </a:srgbClr>
              </a:solidFill>
            </a:endParaRPr>
          </a:p>
        </p:txBody>
      </p:sp>
      <p:sp>
        <p:nvSpPr>
          <p:cNvPr id="7"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675">
                <a:solidFill>
                  <a:schemeClr val="tx1">
                    <a:tint val="75000"/>
                  </a:schemeClr>
                </a:solidFill>
              </a:defRPr>
            </a:lvl1pPr>
          </a:lstStyle>
          <a:p>
            <a:fld id="{0D5B6B94-6F19-4E2B-82A4-E3780F0317F0}" type="datetimeFigureOut">
              <a:rPr lang="en-US" smtClean="0">
                <a:solidFill>
                  <a:srgbClr val="000000">
                    <a:tint val="75000"/>
                  </a:srgbClr>
                </a:solidFill>
              </a:rPr>
              <a:pPr/>
              <a:t>2/14/2022</a:t>
            </a:fld>
            <a:endParaRPr lang="en-US" dirty="0">
              <a:solidFill>
                <a:srgbClr val="000000">
                  <a:tint val="75000"/>
                </a:srgbClr>
              </a:solidFill>
            </a:endParaRPr>
          </a:p>
        </p:txBody>
      </p:sp>
      <p:pic>
        <p:nvPicPr>
          <p:cNvPr id="13" name="Picture 12"/>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285752" y="256443"/>
            <a:ext cx="661201" cy="653036"/>
          </a:xfrm>
          <a:prstGeom prst="rect">
            <a:avLst/>
          </a:prstGeom>
        </p:spPr>
      </p:pic>
      <p:pic>
        <p:nvPicPr>
          <p:cNvPr id="14" name="Picture 13"/>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11121015" y="302250"/>
            <a:ext cx="897211" cy="497851"/>
          </a:xfrm>
          <a:prstGeom prst="rect">
            <a:avLst/>
          </a:prstGeom>
        </p:spPr>
      </p:pic>
    </p:spTree>
    <p:extLst>
      <p:ext uri="{BB962C8B-B14F-4D97-AF65-F5344CB8AC3E}">
        <p14:creationId xmlns:p14="http://schemas.microsoft.com/office/powerpoint/2010/main" val="378600933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769" r:id="rId26"/>
    <p:sldLayoutId id="2147483770" r:id="rId27"/>
    <p:sldLayoutId id="2147483771" r:id="rId28"/>
    <p:sldLayoutId id="2147483772" r:id="rId29"/>
  </p:sldLayoutIdLst>
  <p:hf hdr="0" dt="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5pPr>
      <a:lvl6pPr marL="192881" algn="l" rtl="0" eaLnBrk="1" fontAlgn="base" hangingPunct="1">
        <a:spcBef>
          <a:spcPct val="0"/>
        </a:spcBef>
        <a:spcAft>
          <a:spcPct val="0"/>
        </a:spcAft>
        <a:defRPr sz="1856">
          <a:solidFill>
            <a:schemeClr val="tx1"/>
          </a:solidFill>
          <a:latin typeface="Arial" charset="0"/>
          <a:cs typeface="Arial" charset="0"/>
        </a:defRPr>
      </a:lvl6pPr>
      <a:lvl7pPr marL="385763" algn="l" rtl="0" eaLnBrk="1" fontAlgn="base" hangingPunct="1">
        <a:spcBef>
          <a:spcPct val="0"/>
        </a:spcBef>
        <a:spcAft>
          <a:spcPct val="0"/>
        </a:spcAft>
        <a:defRPr sz="1856">
          <a:solidFill>
            <a:schemeClr val="tx1"/>
          </a:solidFill>
          <a:latin typeface="Arial" charset="0"/>
          <a:cs typeface="Arial" charset="0"/>
        </a:defRPr>
      </a:lvl7pPr>
      <a:lvl8pPr marL="578644" algn="l" rtl="0" eaLnBrk="1" fontAlgn="base" hangingPunct="1">
        <a:spcBef>
          <a:spcPct val="0"/>
        </a:spcBef>
        <a:spcAft>
          <a:spcPct val="0"/>
        </a:spcAft>
        <a:defRPr sz="1856">
          <a:solidFill>
            <a:schemeClr val="tx1"/>
          </a:solidFill>
          <a:latin typeface="Arial" charset="0"/>
          <a:cs typeface="Arial" charset="0"/>
        </a:defRPr>
      </a:lvl8pPr>
      <a:lvl9pPr marL="771525" algn="l" rtl="0" eaLnBrk="1" fontAlgn="base" hangingPunct="1">
        <a:spcBef>
          <a:spcPct val="0"/>
        </a:spcBef>
        <a:spcAft>
          <a:spcPct val="0"/>
        </a:spcAft>
        <a:defRPr sz="1856">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575" kern="1200">
          <a:solidFill>
            <a:schemeClr val="tx1">
              <a:lumMod val="75000"/>
              <a:lumOff val="25000"/>
            </a:schemeClr>
          </a:solidFill>
          <a:latin typeface="Arial" pitchFamily="34" charset="0"/>
          <a:ea typeface="ＭＳ Ｐゴシック" charset="0"/>
          <a:cs typeface="Arial" pitchFamily="34" charset="0"/>
        </a:defRPr>
      </a:lvl1pPr>
      <a:lvl2pPr marL="170260" indent="-170260" algn="l" rtl="0" eaLnBrk="1" fontAlgn="base" hangingPunct="1">
        <a:spcBef>
          <a:spcPts val="0"/>
        </a:spcBef>
        <a:spcAft>
          <a:spcPct val="0"/>
        </a:spcAft>
        <a:buFont typeface="Arial" pitchFamily="34" charset="0"/>
        <a:buChar char="–"/>
        <a:defRPr sz="1575" kern="1200">
          <a:solidFill>
            <a:schemeClr val="tx1">
              <a:lumMod val="75000"/>
              <a:lumOff val="25000"/>
            </a:schemeClr>
          </a:solidFill>
          <a:latin typeface="Arial" pitchFamily="34" charset="0"/>
          <a:ea typeface="Arial" charset="0"/>
          <a:cs typeface="Arial" pitchFamily="34" charset="0"/>
        </a:defRPr>
      </a:lvl2pPr>
      <a:lvl3pPr marL="346472" indent="-176213"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3pPr>
      <a:lvl4pPr marL="515541" indent="-169069"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4pPr>
      <a:lvl5pPr marL="685800" indent="-170260"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5pPr>
      <a:lvl6pPr marL="1060847"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34">
          <p15:clr>
            <a:srgbClr val="5ACBF0"/>
          </p15:clr>
        </p15:guide>
        <p15:guide id="2" pos="9728">
          <p15:clr>
            <a:srgbClr val="5ACBF0"/>
          </p15:clr>
        </p15:guide>
        <p15:guide id="3" pos="126">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09600" y="1600200"/>
            <a:ext cx="109728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sldNum" sz="quarter" idx="4"/>
          </p:nvPr>
        </p:nvSpPr>
        <p:spPr bwMode="auto">
          <a:xfrm>
            <a:off x="4876800" y="6381750"/>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charset="0"/>
              </a:defRPr>
            </a:lvl1pPr>
          </a:lstStyle>
          <a:p>
            <a:pPr>
              <a:defRPr/>
            </a:pPr>
            <a:endParaRPr lang="en-US" dirty="0"/>
          </a:p>
        </p:txBody>
      </p:sp>
      <p:pic>
        <p:nvPicPr>
          <p:cNvPr id="7173" name="Picture 5" descr="USACE_logo"/>
          <p:cNvPicPr>
            <a:picLocks noChangeAspect="1" noChangeArrowheads="1"/>
          </p:cNvPicPr>
          <p:nvPr/>
        </p:nvPicPr>
        <p:blipFill>
          <a:blip r:embed="rId15" cstate="print"/>
          <a:srcRect/>
          <a:stretch>
            <a:fillRect/>
          </a:stretch>
        </p:blipFill>
        <p:spPr bwMode="auto">
          <a:xfrm>
            <a:off x="10672234" y="5715001"/>
            <a:ext cx="1011767" cy="519113"/>
          </a:xfrm>
          <a:prstGeom prst="rect">
            <a:avLst/>
          </a:prstGeom>
          <a:noFill/>
          <a:ln w="9525">
            <a:noFill/>
            <a:miter lim="800000"/>
            <a:headEnd/>
            <a:tailEnd/>
          </a:ln>
        </p:spPr>
      </p:pic>
      <p:sp>
        <p:nvSpPr>
          <p:cNvPr id="28678" name="Text Box 6"/>
          <p:cNvSpPr txBox="1">
            <a:spLocks noChangeArrowheads="1"/>
          </p:cNvSpPr>
          <p:nvPr/>
        </p:nvSpPr>
        <p:spPr bwMode="auto">
          <a:xfrm>
            <a:off x="8297334" y="6416676"/>
            <a:ext cx="3475567" cy="276999"/>
          </a:xfrm>
          <a:prstGeom prst="rect">
            <a:avLst/>
          </a:prstGeom>
          <a:noFill/>
          <a:ln w="9525">
            <a:noFill/>
            <a:miter lim="800000"/>
            <a:headEnd/>
            <a:tailEnd/>
          </a:ln>
          <a:effectLst/>
        </p:spPr>
        <p:txBody>
          <a:bodyPr lIns="0" tIns="0" rIns="0" bIns="0">
            <a:spAutoFit/>
          </a:bodyPr>
          <a:lstStyle/>
          <a:p>
            <a:pPr algn="r">
              <a:defRPr/>
            </a:pPr>
            <a:r>
              <a:rPr lang="en-US" sz="1800">
                <a:latin typeface="Tahoma" charset="0"/>
              </a:rPr>
              <a:t>BUILDING STRONG</a:t>
            </a:r>
            <a:r>
              <a:rPr lang="en-US" sz="1800" baseline="-25000">
                <a:latin typeface="Tahoma" charset="0"/>
              </a:rPr>
              <a:t>®</a:t>
            </a:r>
          </a:p>
        </p:txBody>
      </p:sp>
      <p:sp>
        <p:nvSpPr>
          <p:cNvPr id="28679" name="Line 7"/>
          <p:cNvSpPr>
            <a:spLocks noChangeShapeType="1"/>
          </p:cNvSpPr>
          <p:nvPr/>
        </p:nvSpPr>
        <p:spPr bwMode="auto">
          <a:xfrm flipH="1">
            <a:off x="609600" y="6324600"/>
            <a:ext cx="10972800" cy="0"/>
          </a:xfrm>
          <a:prstGeom prst="line">
            <a:avLst/>
          </a:prstGeom>
          <a:noFill/>
          <a:ln w="9525">
            <a:solidFill>
              <a:schemeClr val="tx1"/>
            </a:solidFill>
            <a:round/>
            <a:headEnd/>
            <a:tailEnd/>
          </a:ln>
          <a:effectLst/>
        </p:spPr>
        <p:txBody>
          <a:bodyPr/>
          <a:lstStyle/>
          <a:p>
            <a:pPr>
              <a:defRPr/>
            </a:pPr>
            <a:endParaRPr lang="en-US" sz="1800">
              <a:latin typeface="Tahoma" charset="0"/>
            </a:endParaRPr>
          </a:p>
        </p:txBody>
      </p:sp>
    </p:spTree>
    <p:extLst>
      <p:ext uri="{BB962C8B-B14F-4D97-AF65-F5344CB8AC3E}">
        <p14:creationId xmlns:p14="http://schemas.microsoft.com/office/powerpoint/2010/main" val="809908009"/>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SzPct val="50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SzPct val="50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SzPct val="50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2.xml"/><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8.jf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13" Type="http://schemas.openxmlformats.org/officeDocument/2006/relationships/image" Target="../media/image56.png"/><Relationship Id="rId18" Type="http://schemas.openxmlformats.org/officeDocument/2006/relationships/image" Target="../media/image59.png"/><Relationship Id="rId26" Type="http://schemas.openxmlformats.org/officeDocument/2006/relationships/image" Target="../media/image65.png"/><Relationship Id="rId3" Type="http://schemas.openxmlformats.org/officeDocument/2006/relationships/image" Target="../media/image46.JPG"/><Relationship Id="rId21" Type="http://schemas.microsoft.com/office/2007/relationships/hdphoto" Target="../media/hdphoto3.wdp"/><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58.png"/><Relationship Id="rId25" Type="http://schemas.openxmlformats.org/officeDocument/2006/relationships/image" Target="../media/image64.png"/><Relationship Id="rId33" Type="http://schemas.openxmlformats.org/officeDocument/2006/relationships/image" Target="../media/image72.png"/><Relationship Id="rId2" Type="http://schemas.openxmlformats.org/officeDocument/2006/relationships/notesSlide" Target="../notesSlides/notesSlide6.xml"/><Relationship Id="rId16" Type="http://schemas.microsoft.com/office/2007/relationships/hdphoto" Target="../media/hdphoto2.wdp"/><Relationship Id="rId20" Type="http://schemas.openxmlformats.org/officeDocument/2006/relationships/image" Target="../media/image61.png"/><Relationship Id="rId29" Type="http://schemas.openxmlformats.org/officeDocument/2006/relationships/image" Target="../media/image68.png"/><Relationship Id="rId1" Type="http://schemas.openxmlformats.org/officeDocument/2006/relationships/slideLayout" Target="../slideLayouts/slideLayout26.xml"/><Relationship Id="rId6" Type="http://schemas.openxmlformats.org/officeDocument/2006/relationships/image" Target="../media/image49.png"/><Relationship Id="rId11" Type="http://schemas.openxmlformats.org/officeDocument/2006/relationships/image" Target="../media/image54.png"/><Relationship Id="rId24" Type="http://schemas.microsoft.com/office/2007/relationships/hdphoto" Target="../media/hdphoto4.wdp"/><Relationship Id="rId32" Type="http://schemas.openxmlformats.org/officeDocument/2006/relationships/image" Target="../media/image71.png"/><Relationship Id="rId5" Type="http://schemas.openxmlformats.org/officeDocument/2006/relationships/image" Target="../media/image48.png"/><Relationship Id="rId15" Type="http://schemas.openxmlformats.org/officeDocument/2006/relationships/image" Target="../media/image57.png"/><Relationship Id="rId23" Type="http://schemas.openxmlformats.org/officeDocument/2006/relationships/image" Target="../media/image63.png"/><Relationship Id="rId28" Type="http://schemas.openxmlformats.org/officeDocument/2006/relationships/image" Target="../media/image67.png"/><Relationship Id="rId10" Type="http://schemas.openxmlformats.org/officeDocument/2006/relationships/image" Target="../media/image53.png"/><Relationship Id="rId19" Type="http://schemas.openxmlformats.org/officeDocument/2006/relationships/image" Target="../media/image60.png"/><Relationship Id="rId31" Type="http://schemas.openxmlformats.org/officeDocument/2006/relationships/image" Target="../media/image70.png"/><Relationship Id="rId4" Type="http://schemas.openxmlformats.org/officeDocument/2006/relationships/image" Target="../media/image47.png"/><Relationship Id="rId9" Type="http://schemas.openxmlformats.org/officeDocument/2006/relationships/image" Target="../media/image52.png"/><Relationship Id="rId14" Type="http://schemas.microsoft.com/office/2007/relationships/hdphoto" Target="../media/hdphoto1.wdp"/><Relationship Id="rId22" Type="http://schemas.openxmlformats.org/officeDocument/2006/relationships/image" Target="../media/image62.png"/><Relationship Id="rId27" Type="http://schemas.openxmlformats.org/officeDocument/2006/relationships/image" Target="../media/image66.png"/><Relationship Id="rId30" Type="http://schemas.openxmlformats.org/officeDocument/2006/relationships/image" Target="../media/image69.png"/><Relationship Id="rId8"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png"/></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emf"/><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https://trinityrivervision.org/" TargetMode="External"/><Relationship Id="rId4" Type="http://schemas.openxmlformats.org/officeDocument/2006/relationships/hyperlink" Target="https://www.swf.usace.army.mil/Missions/Civil-Works/Trinity-River-Central-City/"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2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9.xml"/><Relationship Id="rId1" Type="http://schemas.openxmlformats.org/officeDocument/2006/relationships/slideLayout" Target="../slideLayouts/slideLayout107.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8.pn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109.png"/><Relationship Id="rId3" Type="http://schemas.openxmlformats.org/officeDocument/2006/relationships/video" Target="../media/media1.mp4"/><Relationship Id="rId7" Type="http://schemas.openxmlformats.org/officeDocument/2006/relationships/image" Target="../media/image105.png"/><Relationship Id="rId12" Type="http://schemas.openxmlformats.org/officeDocument/2006/relationships/image" Target="../media/image108.png"/><Relationship Id="rId2" Type="http://schemas.microsoft.com/office/2007/relationships/media" Target="../media/media1.mp4"/><Relationship Id="rId1" Type="http://schemas.openxmlformats.org/officeDocument/2006/relationships/vmlDrawing" Target="../drawings/vmlDrawing1.vml"/><Relationship Id="rId6" Type="http://schemas.openxmlformats.org/officeDocument/2006/relationships/image" Target="../media/image104.png"/><Relationship Id="rId11" Type="http://schemas.openxmlformats.org/officeDocument/2006/relationships/image" Target="../media/image107.png"/><Relationship Id="rId5" Type="http://schemas.openxmlformats.org/officeDocument/2006/relationships/notesSlide" Target="../notesSlides/notesSlide10.xml"/><Relationship Id="rId10" Type="http://schemas.openxmlformats.org/officeDocument/2006/relationships/image" Target="../media/image106.png"/><Relationship Id="rId4" Type="http://schemas.openxmlformats.org/officeDocument/2006/relationships/slideLayout" Target="../slideLayouts/slideLayout1.xml"/><Relationship Id="rId9" Type="http://schemas.openxmlformats.org/officeDocument/2006/relationships/image" Target="../media/image103.wmf"/></Relationships>
</file>

<file path=ppt/slides/_rels/slide26.xml.rels><?xml version="1.0" encoding="UTF-8" standalone="yes"?>
<Relationships xmlns="http://schemas.openxmlformats.org/package/2006/relationships"><Relationship Id="rId8" Type="http://schemas.openxmlformats.org/officeDocument/2006/relationships/image" Target="../media/image116.jpeg"/><Relationship Id="rId13" Type="http://schemas.openxmlformats.org/officeDocument/2006/relationships/image" Target="../media/image121.png"/><Relationship Id="rId3" Type="http://schemas.openxmlformats.org/officeDocument/2006/relationships/image" Target="../media/image111.jpeg"/><Relationship Id="rId7" Type="http://schemas.openxmlformats.org/officeDocument/2006/relationships/image" Target="../media/image115.jpeg"/><Relationship Id="rId12" Type="http://schemas.openxmlformats.org/officeDocument/2006/relationships/image" Target="../media/image120.png"/><Relationship Id="rId2" Type="http://schemas.openxmlformats.org/officeDocument/2006/relationships/image" Target="../media/image110.jpeg"/><Relationship Id="rId1" Type="http://schemas.openxmlformats.org/officeDocument/2006/relationships/slideLayout" Target="../slideLayouts/slideLayout2.xml"/><Relationship Id="rId6" Type="http://schemas.openxmlformats.org/officeDocument/2006/relationships/image" Target="../media/image114.jpeg"/><Relationship Id="rId11" Type="http://schemas.openxmlformats.org/officeDocument/2006/relationships/image" Target="../media/image119.jpeg"/><Relationship Id="rId5" Type="http://schemas.openxmlformats.org/officeDocument/2006/relationships/image" Target="../media/image113.png"/><Relationship Id="rId15" Type="http://schemas.openxmlformats.org/officeDocument/2006/relationships/image" Target="../media/image123.png"/><Relationship Id="rId10" Type="http://schemas.openxmlformats.org/officeDocument/2006/relationships/image" Target="../media/image118.jpeg"/><Relationship Id="rId4" Type="http://schemas.openxmlformats.org/officeDocument/2006/relationships/image" Target="../media/image112.jpeg"/><Relationship Id="rId9" Type="http://schemas.openxmlformats.org/officeDocument/2006/relationships/image" Target="../media/image117.jpeg"/><Relationship Id="rId14" Type="http://schemas.openxmlformats.org/officeDocument/2006/relationships/image" Target="../media/image122.png"/></Relationships>
</file>

<file path=ppt/slides/_rels/slide2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26.png"/><Relationship Id="rId4" Type="http://schemas.openxmlformats.org/officeDocument/2006/relationships/image" Target="../media/image125.tiff"/></Relationships>
</file>

<file path=ppt/slides/_rels/slide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g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66701" y="265874"/>
            <a:ext cx="5953346" cy="1671543"/>
          </a:xfrm>
        </p:spPr>
        <p:txBody>
          <a:bodyPr>
            <a:normAutofit fontScale="90000"/>
          </a:bodyPr>
          <a:lstStyle/>
          <a:p>
            <a:r>
              <a:rPr lang="en-US" sz="3600" dirty="0"/>
              <a:t>Improving resiliency for Texas, Who has the Responsibility?</a:t>
            </a:r>
          </a:p>
        </p:txBody>
      </p:sp>
      <p:sp>
        <p:nvSpPr>
          <p:cNvPr id="8" name="Text Placeholder 7"/>
          <p:cNvSpPr>
            <a:spLocks noGrp="1"/>
          </p:cNvSpPr>
          <p:nvPr>
            <p:ph type="body" sz="quarter" idx="15"/>
          </p:nvPr>
        </p:nvSpPr>
        <p:spPr>
          <a:xfrm>
            <a:off x="266700" y="2059389"/>
            <a:ext cx="3286728" cy="3307950"/>
          </a:xfrm>
        </p:spPr>
        <p:txBody>
          <a:bodyPr/>
          <a:lstStyle/>
          <a:p>
            <a:r>
              <a:rPr lang="en-US" sz="1800" dirty="0">
                <a:solidFill>
                  <a:schemeClr val="tx1"/>
                </a:solidFill>
              </a:rPr>
              <a:t>By: Jerry Cotter P.E.</a:t>
            </a:r>
          </a:p>
          <a:p>
            <a:r>
              <a:rPr lang="en-US" sz="1800" dirty="0">
                <a:solidFill>
                  <a:schemeClr val="tx1"/>
                </a:solidFill>
              </a:rPr>
              <a:t>Title: Water Resources Branch Chief, Fort Worth District</a:t>
            </a:r>
          </a:p>
          <a:p>
            <a:r>
              <a:rPr lang="en-US" sz="1800" dirty="0">
                <a:solidFill>
                  <a:schemeClr val="tx1"/>
                </a:solidFill>
              </a:rPr>
              <a:t>Date: 28 February 2020</a:t>
            </a:r>
          </a:p>
          <a:p>
            <a:endParaRPr lang="en-US" sz="1800" dirty="0">
              <a:solidFill>
                <a:schemeClr val="tx1"/>
              </a:solidFill>
            </a:endParaRPr>
          </a:p>
          <a:p>
            <a:r>
              <a:rPr lang="en-US" sz="1800" dirty="0">
                <a:solidFill>
                  <a:schemeClr val="tx1"/>
                </a:solidFill>
              </a:rPr>
              <a:t>Audience: American Society of Civil Engineers (ASCE), Dallas Chapter February Meeting</a:t>
            </a:r>
          </a:p>
        </p:txBody>
      </p:sp>
      <p:sp>
        <p:nvSpPr>
          <p:cNvPr id="3" name="Picture Placeholder 2"/>
          <p:cNvSpPr>
            <a:spLocks noGrp="1"/>
          </p:cNvSpPr>
          <p:nvPr>
            <p:ph type="pic" sz="quarter" idx="14"/>
          </p:nvPr>
        </p:nvSpPr>
        <p:spPr/>
      </p:sp>
      <p:pic>
        <p:nvPicPr>
          <p:cNvPr id="7"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0047" y="3528393"/>
            <a:ext cx="5781453" cy="31010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lated image"/>
          <p:cNvPicPr>
            <a:picLocks noGrp="1" noChangeAspect="1" noChangeArrowheads="1"/>
          </p:cNvPicPr>
          <p:nvPr>
            <p:ph type="pic" sz="quarter" idx="13"/>
          </p:nvPr>
        </p:nvPicPr>
        <p:blipFill>
          <a:blip r:embed="rId3" cstate="print">
            <a:extLst>
              <a:ext uri="{28A0092B-C50C-407E-A947-70E740481C1C}">
                <a14:useLocalDpi xmlns:a14="http://schemas.microsoft.com/office/drawing/2010/main" val="0"/>
              </a:ext>
            </a:extLst>
          </a:blip>
          <a:srcRect t="1988" b="198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whitney dam turbin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2874"/>
          <a:stretch/>
        </p:blipFill>
        <p:spPr bwMode="auto">
          <a:xfrm>
            <a:off x="6220047" y="2089833"/>
            <a:ext cx="1471862" cy="1267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229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7AEBC-9E95-4992-A2DC-0400C811DBB2}"/>
              </a:ext>
            </a:extLst>
          </p:cNvPr>
          <p:cNvSpPr>
            <a:spLocks noGrp="1"/>
          </p:cNvSpPr>
          <p:nvPr>
            <p:ph type="title"/>
          </p:nvPr>
        </p:nvSpPr>
        <p:spPr/>
        <p:txBody>
          <a:bodyPr/>
          <a:lstStyle/>
          <a:p>
            <a:r>
              <a:rPr lang="en-US" dirty="0"/>
              <a:t> Watershed studies</a:t>
            </a:r>
          </a:p>
        </p:txBody>
      </p:sp>
      <p:sp>
        <p:nvSpPr>
          <p:cNvPr id="3" name="Content Placeholder 2">
            <a:extLst>
              <a:ext uri="{FF2B5EF4-FFF2-40B4-BE49-F238E27FC236}">
                <a16:creationId xmlns:a16="http://schemas.microsoft.com/office/drawing/2014/main" id="{66736A41-2180-4D44-A4AE-793CDF63BA1C}"/>
              </a:ext>
            </a:extLst>
          </p:cNvPr>
          <p:cNvSpPr>
            <a:spLocks noGrp="1"/>
          </p:cNvSpPr>
          <p:nvPr>
            <p:ph sz="quarter" idx="10"/>
          </p:nvPr>
        </p:nvSpPr>
        <p:spPr>
          <a:xfrm>
            <a:off x="445597" y="1119520"/>
            <a:ext cx="4790660" cy="4868517"/>
          </a:xfrm>
        </p:spPr>
        <p:txBody>
          <a:bodyPr/>
          <a:lstStyle/>
          <a:p>
            <a:pPr marL="285750" indent="-285750">
              <a:buFont typeface="Arial" panose="020B0604020202020204" pitchFamily="34" charset="0"/>
              <a:buChar char="•"/>
            </a:pPr>
            <a:r>
              <a:rPr lang="en-US" sz="2000" dirty="0"/>
              <a:t>2019 - Precipitation, Temperature, Groundwater-Level Elevation, Streamflow, and Potential Flood Storage Trends (USGS/USACE Harwell)</a:t>
            </a:r>
          </a:p>
          <a:p>
            <a:pPr marL="632222" lvl="2" indent="-285750"/>
            <a:r>
              <a:rPr lang="en-US" sz="1600" dirty="0"/>
              <a:t>Significant downward trends in water production</a:t>
            </a:r>
          </a:p>
          <a:p>
            <a:pPr marL="632222" lvl="2" indent="-285750"/>
            <a:r>
              <a:rPr lang="en-US" sz="1600" dirty="0"/>
              <a:t>Brazos River</a:t>
            </a:r>
          </a:p>
          <a:p>
            <a:pPr marL="632222" lvl="2" indent="-285750"/>
            <a:r>
              <a:rPr lang="en-US" sz="1600" dirty="0"/>
              <a:t>Colorado River</a:t>
            </a:r>
          </a:p>
          <a:p>
            <a:pPr marL="632222" lvl="2" indent="-285750"/>
            <a:r>
              <a:rPr lang="en-US" sz="1600" dirty="0"/>
              <a:t>Likely related to creation of storage and evaporation associated with large surface areas</a:t>
            </a:r>
          </a:p>
          <a:p>
            <a:pPr marL="285750" indent="-285750">
              <a:buFont typeface="Arial" panose="020B0604020202020204" pitchFamily="34" charset="0"/>
              <a:buChar char="•"/>
            </a:pPr>
            <a:r>
              <a:rPr lang="en-US" sz="2000" dirty="0"/>
              <a:t>2022 Continuing Studies </a:t>
            </a:r>
          </a:p>
          <a:p>
            <a:pPr marL="632222" lvl="2" indent="-285750"/>
            <a:r>
              <a:rPr lang="en-US" sz="1600" dirty="0"/>
              <a:t>Precipitation trends study (USGS/USACE)</a:t>
            </a:r>
          </a:p>
          <a:p>
            <a:pPr marL="632222" lvl="2" indent="-285750"/>
            <a:r>
              <a:rPr lang="en-US" sz="1600" dirty="0"/>
              <a:t>Detailed storage/evap. study for Brazos</a:t>
            </a:r>
          </a:p>
          <a:p>
            <a:pPr marL="342900" indent="-342900">
              <a:buFont typeface="Arial" panose="020B0604020202020204" pitchFamily="34" charset="0"/>
              <a:buChar char="•"/>
            </a:pPr>
            <a:r>
              <a:rPr lang="en-US" sz="2050" dirty="0"/>
              <a:t>Loss rate studies</a:t>
            </a:r>
          </a:p>
          <a:p>
            <a:pPr marL="689372" lvl="2" indent="-342900"/>
            <a:r>
              <a:rPr lang="en-US" sz="1600" dirty="0"/>
              <a:t>Real-time</a:t>
            </a:r>
          </a:p>
          <a:p>
            <a:pPr marL="689372" lvl="2" indent="-342900"/>
            <a:r>
              <a:rPr lang="en-US" sz="1600" dirty="0"/>
              <a:t>Associated with large events</a:t>
            </a:r>
          </a:p>
        </p:txBody>
      </p:sp>
      <p:pic>
        <p:nvPicPr>
          <p:cNvPr id="4" name="Picture 2">
            <a:extLst>
              <a:ext uri="{FF2B5EF4-FFF2-40B4-BE49-F238E27FC236}">
                <a16:creationId xmlns:a16="http://schemas.microsoft.com/office/drawing/2014/main" id="{71C17EB9-AAE8-4C4E-8B24-A21BAC348EF0}"/>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94639" y="1501799"/>
            <a:ext cx="3366052" cy="3308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44583DF3-BAE7-40CE-BFBB-21254E46CE9E}"/>
              </a:ext>
            </a:extLst>
          </p:cNvPr>
          <p:cNvPicPr>
            <a:picLocks noChangeAspect="1"/>
          </p:cNvPicPr>
          <p:nvPr/>
        </p:nvPicPr>
        <p:blipFill>
          <a:blip r:embed="rId3"/>
          <a:stretch>
            <a:fillRect/>
          </a:stretch>
        </p:blipFill>
        <p:spPr>
          <a:xfrm>
            <a:off x="8077192" y="3156169"/>
            <a:ext cx="4074904" cy="2903422"/>
          </a:xfrm>
          <a:prstGeom prst="rect">
            <a:avLst/>
          </a:prstGeom>
        </p:spPr>
      </p:pic>
      <p:pic>
        <p:nvPicPr>
          <p:cNvPr id="5" name="Picture 4">
            <a:extLst>
              <a:ext uri="{FF2B5EF4-FFF2-40B4-BE49-F238E27FC236}">
                <a16:creationId xmlns:a16="http://schemas.microsoft.com/office/drawing/2014/main" id="{FA9CEEEA-3C9E-472B-BF97-7498D5804D9A}"/>
              </a:ext>
            </a:extLst>
          </p:cNvPr>
          <p:cNvPicPr>
            <a:picLocks noChangeAspect="1"/>
          </p:cNvPicPr>
          <p:nvPr/>
        </p:nvPicPr>
        <p:blipFill>
          <a:blip r:embed="rId4" cstate="print"/>
          <a:srcRect l="3389" t="2771" r="8095" b="7185"/>
          <a:stretch>
            <a:fillRect/>
          </a:stretch>
        </p:blipFill>
        <p:spPr bwMode="auto">
          <a:xfrm>
            <a:off x="6185445" y="3798315"/>
            <a:ext cx="1683024" cy="2477786"/>
          </a:xfrm>
          <a:prstGeom prst="rect">
            <a:avLst/>
          </a:prstGeom>
          <a:noFill/>
          <a:ln w="9525">
            <a:noFill/>
            <a:miter lim="800000"/>
            <a:headEnd/>
            <a:tailEnd/>
          </a:ln>
        </p:spPr>
      </p:pic>
      <p:pic>
        <p:nvPicPr>
          <p:cNvPr id="7" name="Picture 6">
            <a:extLst>
              <a:ext uri="{FF2B5EF4-FFF2-40B4-BE49-F238E27FC236}">
                <a16:creationId xmlns:a16="http://schemas.microsoft.com/office/drawing/2014/main" id="{6D893629-4B38-49F9-861C-CD5408459C5B}"/>
              </a:ext>
            </a:extLst>
          </p:cNvPr>
          <p:cNvPicPr>
            <a:picLocks noChangeAspect="1"/>
          </p:cNvPicPr>
          <p:nvPr/>
        </p:nvPicPr>
        <p:blipFill>
          <a:blip r:embed="rId5"/>
          <a:stretch>
            <a:fillRect/>
          </a:stretch>
        </p:blipFill>
        <p:spPr>
          <a:xfrm>
            <a:off x="6185443" y="1276661"/>
            <a:ext cx="1683025" cy="2171102"/>
          </a:xfrm>
          <a:prstGeom prst="rect">
            <a:avLst/>
          </a:prstGeom>
        </p:spPr>
      </p:pic>
    </p:spTree>
    <p:extLst>
      <p:ext uri="{BB962C8B-B14F-4D97-AF65-F5344CB8AC3E}">
        <p14:creationId xmlns:p14="http://schemas.microsoft.com/office/powerpoint/2010/main" val="4269710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C1C59A-C64B-4C3F-8BB6-135EE0B5B0B9}"/>
              </a:ext>
            </a:extLst>
          </p:cNvPr>
          <p:cNvSpPr/>
          <p:nvPr/>
        </p:nvSpPr>
        <p:spPr>
          <a:xfrm>
            <a:off x="6556692" y="3473107"/>
            <a:ext cx="4294972" cy="500816"/>
          </a:xfrm>
          <a:prstGeom prst="rect">
            <a:avLst/>
          </a:prstGeom>
          <a:solidFill>
            <a:schemeClr val="accent4">
              <a:lumMod val="60000"/>
              <a:lumOff val="40000"/>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    USACE FIRO Space (5%-15%)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SWF FIRO Potential = 0.3 M – 1 M (ac-ft)</a:t>
            </a:r>
          </a:p>
        </p:txBody>
      </p:sp>
      <p:sp>
        <p:nvSpPr>
          <p:cNvPr id="2" name="Title 1"/>
          <p:cNvSpPr>
            <a:spLocks noGrp="1"/>
          </p:cNvSpPr>
          <p:nvPr>
            <p:ph type="title"/>
          </p:nvPr>
        </p:nvSpPr>
        <p:spPr>
          <a:xfrm>
            <a:off x="1001093" y="231815"/>
            <a:ext cx="9973920" cy="785419"/>
          </a:xfrm>
        </p:spPr>
        <p:txBody>
          <a:bodyPr/>
          <a:lstStyle/>
          <a:p>
            <a:r>
              <a:rPr lang="en-US" dirty="0"/>
              <a:t>USACE FIRO – What &amp; Benefits?</a:t>
            </a:r>
          </a:p>
        </p:txBody>
      </p:sp>
      <p:sp>
        <p:nvSpPr>
          <p:cNvPr id="48" name="TextBox 47"/>
          <p:cNvSpPr txBox="1"/>
          <p:nvPr/>
        </p:nvSpPr>
        <p:spPr>
          <a:xfrm>
            <a:off x="8125284" y="1030025"/>
            <a:ext cx="2523543"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itchFamily="34" charset="0"/>
                <a:ea typeface="+mn-ea"/>
                <a:cs typeface="+mn-cs"/>
              </a:rPr>
              <a:t>Pool Allocations</a:t>
            </a:r>
          </a:p>
        </p:txBody>
      </p:sp>
      <p:sp>
        <p:nvSpPr>
          <p:cNvPr id="52" name="Shape 392" descr="Stationery"/>
          <p:cNvSpPr/>
          <p:nvPr/>
        </p:nvSpPr>
        <p:spPr>
          <a:xfrm rot="10800000">
            <a:off x="10615576" y="1478872"/>
            <a:ext cx="1335820" cy="44399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931" y="21600"/>
                </a:lnTo>
                <a:lnTo>
                  <a:pt x="15669" y="21600"/>
                </a:lnTo>
                <a:lnTo>
                  <a:pt x="21600" y="0"/>
                </a:lnTo>
                <a:close/>
              </a:path>
            </a:pathLst>
          </a:custGeom>
          <a:blipFill dpi="0" rotWithShape="1">
            <a:blip r:embed="rId3">
              <a:alphaModFix amt="85000"/>
            </a:blip>
            <a:srcRect/>
            <a:stretch>
              <a:fillRect/>
            </a:stretch>
          </a:blipFill>
          <a:ln>
            <a:solidFill>
              <a:srgbClr val="00060C"/>
            </a:solidFill>
            <a:miter/>
          </a:ln>
        </p:spPr>
        <p:txBody>
          <a:bodyPr lIns="45719" rIns="45719"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sz="800" b="1" i="0" u="none" strike="noStrike" kern="1200" cap="none" spc="0" normalizeH="0" baseline="0" noProof="0">
              <a:ln>
                <a:noFill/>
              </a:ln>
              <a:solidFill>
                <a:prstClr val="black"/>
              </a:solidFill>
              <a:effectLst/>
              <a:uLnTx/>
              <a:uFillTx/>
              <a:latin typeface="Tahoma" pitchFamily="34" charset="0"/>
              <a:ea typeface="+mn-ea"/>
              <a:cs typeface="+mn-cs"/>
            </a:endParaRPr>
          </a:p>
        </p:txBody>
      </p:sp>
      <p:sp>
        <p:nvSpPr>
          <p:cNvPr id="54" name="Shape 395"/>
          <p:cNvSpPr/>
          <p:nvPr/>
        </p:nvSpPr>
        <p:spPr>
          <a:xfrm>
            <a:off x="6537140" y="1831247"/>
            <a:ext cx="4078435" cy="4087575"/>
          </a:xfrm>
          <a:custGeom>
            <a:avLst/>
            <a:gdLst/>
            <a:ahLst/>
            <a:cxnLst>
              <a:cxn ang="0">
                <a:pos x="wd2" y="hd2"/>
              </a:cxn>
              <a:cxn ang="5400000">
                <a:pos x="wd2" y="hd2"/>
              </a:cxn>
              <a:cxn ang="10800000">
                <a:pos x="wd2" y="hd2"/>
              </a:cxn>
              <a:cxn ang="16200000">
                <a:pos x="wd2" y="hd2"/>
              </a:cxn>
            </a:cxnLst>
            <a:rect l="0" t="0" r="r" b="b"/>
            <a:pathLst>
              <a:path w="21137" h="20997" extrusionOk="0">
                <a:moveTo>
                  <a:pt x="192" y="0"/>
                </a:moveTo>
                <a:cubicBezTo>
                  <a:pt x="-136" y="7301"/>
                  <a:pt x="-463" y="14601"/>
                  <a:pt x="3028" y="18101"/>
                </a:cubicBezTo>
                <a:cubicBezTo>
                  <a:pt x="6519" y="21600"/>
                  <a:pt x="18192" y="20514"/>
                  <a:pt x="21137" y="20997"/>
                </a:cubicBezTo>
              </a:path>
            </a:pathLst>
          </a:custGeom>
          <a:ln w="38100">
            <a:solidFill>
              <a:srgbClr val="0000FF"/>
            </a:solidFill>
          </a:ln>
        </p:spPr>
        <p:txBody>
          <a:bodyPr lIns="45719" rIns="45719"/>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sz="800" b="1" i="0" u="none" strike="noStrike" kern="1200" cap="none" spc="0" normalizeH="0" baseline="0" noProof="0">
              <a:ln>
                <a:noFill/>
              </a:ln>
              <a:solidFill>
                <a:prstClr val="black"/>
              </a:solidFill>
              <a:effectLst/>
              <a:uLnTx/>
              <a:uFillTx/>
              <a:latin typeface="Tahoma" pitchFamily="34" charset="0"/>
              <a:ea typeface="+mn-ea"/>
              <a:cs typeface="+mn-cs"/>
            </a:endParaRPr>
          </a:p>
        </p:txBody>
      </p:sp>
      <p:sp>
        <p:nvSpPr>
          <p:cNvPr id="55" name="Shape 396"/>
          <p:cNvSpPr/>
          <p:nvPr/>
        </p:nvSpPr>
        <p:spPr>
          <a:xfrm>
            <a:off x="6597616" y="3973522"/>
            <a:ext cx="4213124" cy="223"/>
          </a:xfrm>
          <a:prstGeom prst="line">
            <a:avLst/>
          </a:prstGeom>
          <a:ln w="15875">
            <a:solidFill>
              <a:srgbClr val="0000FF"/>
            </a:solidFill>
          </a:ln>
        </p:spPr>
        <p:txBody>
          <a:bodyPr lIns="45719" rIns="45719"/>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sz="800" b="1" i="0" u="none" strike="noStrike" kern="1200" cap="none" spc="0" normalizeH="0" baseline="0" noProof="0">
              <a:ln>
                <a:noFill/>
              </a:ln>
              <a:solidFill>
                <a:prstClr val="black"/>
              </a:solidFill>
              <a:effectLst/>
              <a:uLnTx/>
              <a:uFillTx/>
              <a:latin typeface="Tahoma" pitchFamily="34" charset="0"/>
              <a:ea typeface="+mn-ea"/>
              <a:cs typeface="+mn-cs"/>
            </a:endParaRPr>
          </a:p>
        </p:txBody>
      </p:sp>
      <p:sp>
        <p:nvSpPr>
          <p:cNvPr id="56" name="Shape 397"/>
          <p:cNvSpPr/>
          <p:nvPr/>
        </p:nvSpPr>
        <p:spPr>
          <a:xfrm>
            <a:off x="6554686" y="2183625"/>
            <a:ext cx="4381486" cy="0"/>
          </a:xfrm>
          <a:prstGeom prst="line">
            <a:avLst/>
          </a:prstGeom>
          <a:ln w="15875">
            <a:solidFill>
              <a:srgbClr val="009900"/>
            </a:solidFill>
          </a:ln>
        </p:spPr>
        <p:txBody>
          <a:bodyPr lIns="45719" rIns="45719"/>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sz="800" b="1" i="0" u="none" strike="noStrike" kern="1200" cap="none" spc="0" normalizeH="0" baseline="0" noProof="0">
              <a:ln>
                <a:noFill/>
              </a:ln>
              <a:solidFill>
                <a:prstClr val="black"/>
              </a:solidFill>
              <a:effectLst/>
              <a:uLnTx/>
              <a:uFillTx/>
              <a:latin typeface="Tahoma" pitchFamily="34" charset="0"/>
              <a:ea typeface="+mn-ea"/>
              <a:cs typeface="+mn-cs"/>
            </a:endParaRPr>
          </a:p>
        </p:txBody>
      </p:sp>
      <p:sp>
        <p:nvSpPr>
          <p:cNvPr id="59" name="Shape 403"/>
          <p:cNvSpPr/>
          <p:nvPr/>
        </p:nvSpPr>
        <p:spPr>
          <a:xfrm>
            <a:off x="6318555" y="1960525"/>
            <a:ext cx="1763282" cy="24622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spcBef>
                <a:spcPts val="700"/>
              </a:spcBef>
              <a:defRPr sz="1200"/>
            </a:lvl1pPr>
          </a:lstStyle>
          <a:p>
            <a:pPr marL="0" marR="0" lvl="0" indent="0" algn="ctr" defTabSz="914400" rtl="0" eaLnBrk="0" fontAlgn="base" latinLnBrk="0" hangingPunct="0">
              <a:lnSpc>
                <a:spcPct val="100000"/>
              </a:lnSpc>
              <a:spcBef>
                <a:spcPts val="700"/>
              </a:spcBef>
              <a:spcAft>
                <a:spcPct val="0"/>
              </a:spcAft>
              <a:buClrTx/>
              <a:buSzTx/>
              <a:buFontTx/>
              <a:buNone/>
              <a:tabLst/>
              <a:defRPr/>
            </a:pPr>
            <a:r>
              <a:rPr kumimoji="0" sz="1000" b="0" i="0" u="none" strike="noStrike" kern="1200" cap="none" spc="0" normalizeH="0" baseline="0" noProof="0" dirty="0">
                <a:ln>
                  <a:noFill/>
                </a:ln>
                <a:solidFill>
                  <a:prstClr val="black"/>
                </a:solidFill>
                <a:effectLst/>
                <a:uLnTx/>
                <a:uFillTx/>
                <a:latin typeface="Tahoma" pitchFamily="34" charset="0"/>
                <a:ea typeface="+mn-ea"/>
                <a:cs typeface="+mn-cs"/>
              </a:rPr>
              <a:t>Top of Flood Control</a:t>
            </a:r>
          </a:p>
        </p:txBody>
      </p:sp>
      <p:sp>
        <p:nvSpPr>
          <p:cNvPr id="60" name="Shape 404"/>
          <p:cNvSpPr/>
          <p:nvPr/>
        </p:nvSpPr>
        <p:spPr>
          <a:xfrm>
            <a:off x="6435201" y="3932076"/>
            <a:ext cx="1602984" cy="24622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spcBef>
                <a:spcPts val="700"/>
              </a:spcBef>
              <a:defRPr sz="1200"/>
            </a:lvl1pPr>
          </a:lstStyle>
          <a:p>
            <a:pPr marL="0" marR="0" lvl="0" indent="0" algn="ctr" defTabSz="914400" rtl="0" eaLnBrk="0" fontAlgn="base" latinLnBrk="0" hangingPunct="0">
              <a:lnSpc>
                <a:spcPct val="100000"/>
              </a:lnSpc>
              <a:spcBef>
                <a:spcPts val="700"/>
              </a:spcBef>
              <a:spcAft>
                <a:spcPct val="0"/>
              </a:spcAft>
              <a:buClrTx/>
              <a:buSzTx/>
              <a:buFontTx/>
              <a:buNone/>
              <a:tabLst/>
              <a:defRPr/>
            </a:pPr>
            <a:r>
              <a:rPr kumimoji="0" sz="1000" b="0" i="0" u="none" strike="noStrike" kern="1200" cap="none" spc="0" normalizeH="0" baseline="0" noProof="0" dirty="0">
                <a:ln>
                  <a:noFill/>
                </a:ln>
                <a:solidFill>
                  <a:prstClr val="black"/>
                </a:solidFill>
                <a:effectLst/>
                <a:uLnTx/>
                <a:uFillTx/>
                <a:latin typeface="Tahoma" pitchFamily="34" charset="0"/>
                <a:ea typeface="+mn-ea"/>
                <a:cs typeface="+mn-cs"/>
              </a:rPr>
              <a:t>Top of Conservation</a:t>
            </a:r>
          </a:p>
        </p:txBody>
      </p:sp>
      <p:sp>
        <p:nvSpPr>
          <p:cNvPr id="68" name="Shape 418"/>
          <p:cNvSpPr/>
          <p:nvPr/>
        </p:nvSpPr>
        <p:spPr>
          <a:xfrm>
            <a:off x="9440053" y="5636922"/>
            <a:ext cx="1015222" cy="24622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spcBef>
                <a:spcPts val="700"/>
              </a:spcBef>
              <a:defRPr sz="1200"/>
            </a:lvl1pPr>
          </a:lstStyle>
          <a:p>
            <a:pPr marL="0" marR="0" lvl="0" indent="0" algn="ctr" defTabSz="914400" rtl="0" eaLnBrk="0" fontAlgn="base" latinLnBrk="0" hangingPunct="0">
              <a:lnSpc>
                <a:spcPct val="100000"/>
              </a:lnSpc>
              <a:spcBef>
                <a:spcPts val="700"/>
              </a:spcBef>
              <a:spcAft>
                <a:spcPct val="0"/>
              </a:spcAft>
              <a:buClrTx/>
              <a:buSzTx/>
              <a:buFontTx/>
              <a:buNone/>
              <a:tabLst/>
              <a:defRPr/>
            </a:pPr>
            <a:r>
              <a:rPr kumimoji="0" sz="1000" b="0" i="0" u="none" strike="noStrike" kern="1200" cap="none" spc="0" normalizeH="0" baseline="0" noProof="0" dirty="0">
                <a:ln>
                  <a:noFill/>
                </a:ln>
                <a:solidFill>
                  <a:prstClr val="black"/>
                </a:solidFill>
                <a:effectLst/>
                <a:uLnTx/>
                <a:uFillTx/>
                <a:latin typeface="Tahoma" pitchFamily="34" charset="0"/>
                <a:ea typeface="+mn-ea"/>
                <a:cs typeface="+mn-cs"/>
              </a:rPr>
              <a:t>Streambed</a:t>
            </a:r>
          </a:p>
        </p:txBody>
      </p:sp>
      <p:sp>
        <p:nvSpPr>
          <p:cNvPr id="77" name="Shape 438"/>
          <p:cNvSpPr/>
          <p:nvPr/>
        </p:nvSpPr>
        <p:spPr>
          <a:xfrm>
            <a:off x="6959600" y="4742583"/>
            <a:ext cx="3655971" cy="41549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sz="1200"/>
            </a:pPr>
            <a:r>
              <a:rPr kumimoji="0" lang="en-US" sz="1050" b="1" i="0" u="none" strike="noStrike" kern="1200" cap="none" spc="0" normalizeH="0" baseline="0" noProof="0" dirty="0">
                <a:ln>
                  <a:noFill/>
                </a:ln>
                <a:solidFill>
                  <a:prstClr val="black"/>
                </a:solidFill>
                <a:effectLst/>
                <a:uLnTx/>
                <a:uFillTx/>
                <a:latin typeface="Tahoma" pitchFamily="34" charset="0"/>
                <a:ea typeface="+mn-ea"/>
                <a:cs typeface="+mn-cs"/>
              </a:rPr>
              <a:t>Conservation Pool</a:t>
            </a:r>
          </a:p>
          <a:p>
            <a:pPr marL="0" marR="0" lvl="0" indent="0" algn="l" defTabSz="914400" rtl="0" eaLnBrk="0" fontAlgn="base" latinLnBrk="0" hangingPunct="0">
              <a:lnSpc>
                <a:spcPct val="100000"/>
              </a:lnSpc>
              <a:spcBef>
                <a:spcPts val="0"/>
              </a:spcBef>
              <a:spcAft>
                <a:spcPct val="0"/>
              </a:spcAft>
              <a:buClrTx/>
              <a:buSzTx/>
              <a:buFontTx/>
              <a:buNone/>
              <a:tabLst/>
              <a:defRPr sz="1200"/>
            </a:pPr>
            <a:endParaRPr kumimoji="0" lang="en-US" sz="1050" b="1"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78" name="Shape 440"/>
          <p:cNvSpPr/>
          <p:nvPr/>
        </p:nvSpPr>
        <p:spPr>
          <a:xfrm>
            <a:off x="8104237" y="2751997"/>
            <a:ext cx="1998601" cy="24622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a:lvl1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ahoma" pitchFamily="34" charset="0"/>
                <a:ea typeface="+mn-ea"/>
                <a:cs typeface="+mn-cs"/>
              </a:rPr>
              <a:t>Flood Storage Pool</a:t>
            </a:r>
            <a:endParaRPr kumimoji="0" sz="1000" b="1"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79" name="Shape 391"/>
          <p:cNvSpPr/>
          <p:nvPr/>
        </p:nvSpPr>
        <p:spPr>
          <a:xfrm>
            <a:off x="10838773" y="1293390"/>
            <a:ext cx="908357" cy="31378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spcBef>
                <a:spcPts val="800"/>
              </a:spcBef>
              <a:defRPr sz="1400"/>
            </a:lvl1pPr>
          </a:lstStyle>
          <a:p>
            <a:pPr marL="0" marR="0" lvl="0" indent="0" algn="ctr" defTabSz="914400" rtl="0" eaLnBrk="0" fontAlgn="base" latinLnBrk="0" hangingPunct="0">
              <a:lnSpc>
                <a:spcPct val="100000"/>
              </a:lnSpc>
              <a:spcBef>
                <a:spcPts val="800"/>
              </a:spcBef>
              <a:spcAft>
                <a:spcPct val="0"/>
              </a:spcAft>
              <a:buClrTx/>
              <a:buSzTx/>
              <a:buFontTx/>
              <a:buNone/>
              <a:tabLst/>
              <a:defRPr/>
            </a:pPr>
            <a:r>
              <a:rPr kumimoji="0" sz="800" b="0" i="0" u="none" strike="noStrike" kern="1200" cap="none" spc="0" normalizeH="0" baseline="0" noProof="0" dirty="0">
                <a:ln>
                  <a:noFill/>
                </a:ln>
                <a:solidFill>
                  <a:prstClr val="black"/>
                </a:solidFill>
                <a:effectLst/>
                <a:uLnTx/>
                <a:uFillTx/>
                <a:latin typeface="Tahoma" pitchFamily="34" charset="0"/>
                <a:ea typeface="+mn-ea"/>
                <a:cs typeface="+mn-cs"/>
              </a:rPr>
              <a:t>Top of Dam</a:t>
            </a:r>
          </a:p>
        </p:txBody>
      </p:sp>
      <p:sp>
        <p:nvSpPr>
          <p:cNvPr id="92" name="Shape 442"/>
          <p:cNvSpPr/>
          <p:nvPr/>
        </p:nvSpPr>
        <p:spPr>
          <a:xfrm>
            <a:off x="7245044" y="3016365"/>
            <a:ext cx="3038196" cy="30777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2400"/>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Tahoma" pitchFamily="34" charset="0"/>
                <a:ea typeface="+mn-ea"/>
                <a:cs typeface="+mn-cs"/>
              </a:rPr>
              <a:t>Normally: </a:t>
            </a:r>
            <a:r>
              <a:rPr kumimoji="0" sz="1400" b="1" i="0" u="none" strike="noStrike" kern="1200" cap="none" spc="0" normalizeH="0" baseline="0" noProof="0" dirty="0">
                <a:ln>
                  <a:noFill/>
                </a:ln>
                <a:solidFill>
                  <a:srgbClr val="C00000"/>
                </a:solidFill>
                <a:effectLst/>
                <a:uLnTx/>
                <a:uFillTx/>
                <a:latin typeface="Tahoma" pitchFamily="34" charset="0"/>
                <a:ea typeface="+mn-ea"/>
                <a:cs typeface="+mn-cs"/>
              </a:rPr>
              <a:t>Keep this pool empty!</a:t>
            </a:r>
          </a:p>
        </p:txBody>
      </p:sp>
      <p:sp>
        <p:nvSpPr>
          <p:cNvPr id="42" name="Content Placeholder 2">
            <a:extLst>
              <a:ext uri="{FF2B5EF4-FFF2-40B4-BE49-F238E27FC236}">
                <a16:creationId xmlns:a16="http://schemas.microsoft.com/office/drawing/2014/main" id="{9A5ABB48-C343-4CC7-91CF-06B2B6179ACD}"/>
              </a:ext>
            </a:extLst>
          </p:cNvPr>
          <p:cNvSpPr txBox="1">
            <a:spLocks/>
          </p:cNvSpPr>
          <p:nvPr/>
        </p:nvSpPr>
        <p:spPr bwMode="auto">
          <a:xfrm>
            <a:off x="503344" y="1217299"/>
            <a:ext cx="6066533" cy="25104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ct val="0"/>
              </a:spcAft>
              <a:buFont typeface="Arial" pitchFamily="34" charset="0"/>
              <a:defRPr sz="1575" kern="1200">
                <a:solidFill>
                  <a:schemeClr val="tx1">
                    <a:lumMod val="75000"/>
                    <a:lumOff val="25000"/>
                  </a:schemeClr>
                </a:solidFill>
                <a:latin typeface="Arial" pitchFamily="34" charset="0"/>
                <a:ea typeface="ＭＳ Ｐゴシック" charset="0"/>
                <a:cs typeface="Arial" pitchFamily="34" charset="0"/>
              </a:defRPr>
            </a:lvl1pPr>
            <a:lvl2pPr marL="170260" indent="-170260" algn="l" rtl="0" eaLnBrk="1" fontAlgn="base" hangingPunct="1">
              <a:spcBef>
                <a:spcPts val="0"/>
              </a:spcBef>
              <a:spcAft>
                <a:spcPct val="0"/>
              </a:spcAft>
              <a:buFont typeface="Arial" pitchFamily="34" charset="0"/>
              <a:buChar char="–"/>
              <a:defRPr sz="1575" kern="1200">
                <a:solidFill>
                  <a:schemeClr val="tx1">
                    <a:lumMod val="75000"/>
                    <a:lumOff val="25000"/>
                  </a:schemeClr>
                </a:solidFill>
                <a:latin typeface="Arial" pitchFamily="34" charset="0"/>
                <a:ea typeface="Arial" charset="0"/>
                <a:cs typeface="Arial" pitchFamily="34" charset="0"/>
              </a:defRPr>
            </a:lvl2pPr>
            <a:lvl3pPr marL="346472" indent="-176213"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3pPr>
            <a:lvl4pPr marL="515541" indent="-169069"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4pPr>
            <a:lvl5pPr marL="685800" indent="-170260"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5pPr>
            <a:lvl6pPr marL="1060847"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9pPr>
          </a:lstStyle>
          <a:p>
            <a:pPr marL="285750" marR="0" lvl="0" indent="-285750" algn="l" defTabSz="9144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USACE FIRO Space</a:t>
            </a:r>
          </a:p>
          <a:p>
            <a:pPr marL="456010" marR="0" lvl="1" indent="-285750" algn="l" defTabSz="914400" rtl="0" eaLnBrk="1" fontAlgn="base" latinLnBrk="0" hangingPunct="1">
              <a:lnSpc>
                <a:spcPct val="100000"/>
              </a:lnSpc>
              <a:spcBef>
                <a:spcPts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itchFamily="34" charset="0"/>
                <a:cs typeface="Arial" pitchFamily="34" charset="0"/>
              </a:rPr>
              <a:t>2016 ER 1110-2-240, Section 3-3 modification</a:t>
            </a:r>
          </a:p>
          <a:p>
            <a:pPr marL="632222" marR="0" lvl="2" indent="-285750" algn="l" defTabSz="914400" rtl="0" eaLnBrk="1" fontAlgn="base" latinLnBrk="0" hangingPunct="1">
              <a:lnSpc>
                <a:spcPct val="100000"/>
              </a:lnSpc>
              <a:spcBef>
                <a:spcPts val="0"/>
              </a:spcBef>
              <a:spcAft>
                <a:spcPct val="0"/>
              </a:spcAft>
              <a:buClrTx/>
              <a:buSzTx/>
              <a:buFont typeface="Arial" pitchFamily="34" charset="0"/>
              <a:buChar char="•"/>
              <a:tabLst/>
              <a:defRPr/>
            </a:pPr>
            <a:r>
              <a:rPr kumimoji="0" lang="en-US" sz="1400" b="0" i="0" u="none" strike="noStrike" kern="1200" cap="none" spc="0" normalizeH="0" baseline="0" noProof="0" dirty="0">
                <a:ln>
                  <a:noFill/>
                </a:ln>
                <a:solidFill>
                  <a:srgbClr val="000000">
                    <a:lumMod val="75000"/>
                    <a:lumOff val="25000"/>
                  </a:srgbClr>
                </a:solidFill>
                <a:effectLst/>
                <a:uLnTx/>
                <a:uFillTx/>
                <a:latin typeface="Arial" pitchFamily="34" charset="0"/>
                <a:cs typeface="Arial" pitchFamily="34" charset="0"/>
              </a:rPr>
              <a:t>“Forecasted conditions may be used for planning future operations…”</a:t>
            </a:r>
            <a:endParaRPr kumimoji="0" lang="en-US" sz="1550" b="0" i="0" u="none" strike="noStrike" kern="1200" cap="none" spc="0" normalizeH="0" baseline="0" noProof="0" dirty="0">
              <a:ln>
                <a:noFill/>
              </a:ln>
              <a:solidFill>
                <a:srgbClr val="000000"/>
              </a:solidFill>
              <a:effectLst/>
              <a:uLnTx/>
              <a:uFillTx/>
              <a:latin typeface="Arial" pitchFamily="34" charset="0"/>
              <a:cs typeface="Arial" pitchFamily="34" charset="0"/>
            </a:endParaRPr>
          </a:p>
          <a:p>
            <a:pPr marL="456010" marR="0" lvl="1" indent="-285750" algn="l" defTabSz="914400" rtl="0" eaLnBrk="1" fontAlgn="base" latinLnBrk="0" hangingPunct="1">
              <a:lnSpc>
                <a:spcPct val="100000"/>
              </a:lnSpc>
              <a:spcBef>
                <a:spcPts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itchFamily="34" charset="0"/>
                <a:cs typeface="Arial" pitchFamily="34" charset="0"/>
              </a:rPr>
              <a:t>FIRO is, joint R&amp;D effort with 3 thrusts</a:t>
            </a:r>
          </a:p>
          <a:p>
            <a:pPr marL="632222" marR="0" lvl="2" indent="-285750" algn="l" defTabSz="914400" rtl="0" eaLnBrk="1" fontAlgn="base" latinLnBrk="0" hangingPunct="1">
              <a:lnSpc>
                <a:spcPct val="100000"/>
              </a:lnSpc>
              <a:spcBef>
                <a:spcPts val="0"/>
              </a:spcBef>
              <a:spcAft>
                <a:spcPct val="0"/>
              </a:spcAft>
              <a:buClrTx/>
              <a:buSzTx/>
              <a:buFont typeface="Arial"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itchFamily="34" charset="0"/>
                <a:cs typeface="Arial" pitchFamily="34" charset="0"/>
              </a:rPr>
              <a:t>Evaluate and improve atmospheric forecasts skill across TX and develop tools</a:t>
            </a:r>
          </a:p>
          <a:p>
            <a:pPr marL="632222" marR="0" lvl="2" indent="-285750" algn="l" defTabSz="914400" rtl="0" eaLnBrk="1" fontAlgn="base" latinLnBrk="0" hangingPunct="1">
              <a:lnSpc>
                <a:spcPct val="100000"/>
              </a:lnSpc>
              <a:spcBef>
                <a:spcPts val="0"/>
              </a:spcBef>
              <a:spcAft>
                <a:spcPct val="0"/>
              </a:spcAft>
              <a:buClrTx/>
              <a:buSzTx/>
              <a:buFont typeface="Arial"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itchFamily="34" charset="0"/>
                <a:cs typeface="Arial" pitchFamily="34" charset="0"/>
              </a:rPr>
              <a:t>Explore application of FIRO tools to alter WM decision making</a:t>
            </a:r>
          </a:p>
          <a:p>
            <a:pPr marL="632222" marR="0" lvl="2" indent="-285750" algn="l" defTabSz="914400" rtl="0" eaLnBrk="1" fontAlgn="base" latinLnBrk="0" hangingPunct="1">
              <a:lnSpc>
                <a:spcPct val="100000"/>
              </a:lnSpc>
              <a:spcBef>
                <a:spcPts val="0"/>
              </a:spcBef>
              <a:spcAft>
                <a:spcPct val="0"/>
              </a:spcAft>
              <a:buClrTx/>
              <a:buSzTx/>
              <a:buFont typeface="Arial"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itchFamily="34" charset="0"/>
                <a:cs typeface="Arial" pitchFamily="34" charset="0"/>
              </a:rPr>
              <a:t>Modify WCP’s to improve flood risk mgmt., increase water availability and provide ecological benefits</a:t>
            </a:r>
          </a:p>
          <a:p>
            <a:pPr marL="456010" marR="0" lvl="1" indent="-285750" algn="l" defTabSz="914400" rtl="0" eaLnBrk="1" fontAlgn="base" latinLnBrk="0" hangingPunct="1">
              <a:lnSpc>
                <a:spcPct val="100000"/>
              </a:lnSpc>
              <a:spcBef>
                <a:spcPts val="0"/>
              </a:spcBef>
              <a:spcAft>
                <a:spcPct val="0"/>
              </a:spcAft>
              <a:buClrTx/>
              <a:buSzTx/>
              <a:buFont typeface="Arial"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itchFamily="34" charset="0"/>
              <a:cs typeface="Arial" pitchFamily="34" charset="0"/>
            </a:endParaRPr>
          </a:p>
          <a:p>
            <a:pPr marL="285750" marR="0" lvl="0" indent="-285750" algn="l" defTabSz="914400" rtl="0" eaLnBrk="1" fontAlgn="base" latinLnBrk="0" hangingPunct="1">
              <a:lnSpc>
                <a:spcPct val="100000"/>
              </a:lnSpc>
              <a:spcBef>
                <a:spcPts val="0"/>
              </a:spcBef>
              <a:spcAft>
                <a:spcPct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endParaRPr>
          </a:p>
        </p:txBody>
      </p:sp>
      <p:sp>
        <p:nvSpPr>
          <p:cNvPr id="40" name="Content Placeholder 2">
            <a:extLst>
              <a:ext uri="{FF2B5EF4-FFF2-40B4-BE49-F238E27FC236}">
                <a16:creationId xmlns:a16="http://schemas.microsoft.com/office/drawing/2014/main" id="{ABB3AAEC-5884-4A83-8398-7EDB09516F07}"/>
              </a:ext>
            </a:extLst>
          </p:cNvPr>
          <p:cNvSpPr txBox="1">
            <a:spLocks/>
          </p:cNvSpPr>
          <p:nvPr/>
        </p:nvSpPr>
        <p:spPr bwMode="auto">
          <a:xfrm>
            <a:off x="520564" y="3734022"/>
            <a:ext cx="6066533" cy="26339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ct val="0"/>
              </a:spcAft>
              <a:buFont typeface="Arial" pitchFamily="34" charset="0"/>
              <a:defRPr sz="1575" kern="1200">
                <a:solidFill>
                  <a:schemeClr val="tx1">
                    <a:lumMod val="75000"/>
                    <a:lumOff val="25000"/>
                  </a:schemeClr>
                </a:solidFill>
                <a:latin typeface="Arial" pitchFamily="34" charset="0"/>
                <a:ea typeface="ＭＳ Ｐゴシック" charset="0"/>
                <a:cs typeface="Arial" pitchFamily="34" charset="0"/>
              </a:defRPr>
            </a:lvl1pPr>
            <a:lvl2pPr marL="170260" indent="-170260" algn="l" rtl="0" eaLnBrk="1" fontAlgn="base" hangingPunct="1">
              <a:spcBef>
                <a:spcPts val="0"/>
              </a:spcBef>
              <a:spcAft>
                <a:spcPct val="0"/>
              </a:spcAft>
              <a:buFont typeface="Arial" pitchFamily="34" charset="0"/>
              <a:buChar char="–"/>
              <a:defRPr sz="1575" kern="1200">
                <a:solidFill>
                  <a:schemeClr val="tx1">
                    <a:lumMod val="75000"/>
                    <a:lumOff val="25000"/>
                  </a:schemeClr>
                </a:solidFill>
                <a:latin typeface="Arial" pitchFamily="34" charset="0"/>
                <a:ea typeface="Arial" charset="0"/>
                <a:cs typeface="Arial" pitchFamily="34" charset="0"/>
              </a:defRPr>
            </a:lvl2pPr>
            <a:lvl3pPr marL="346472" indent="-176213"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3pPr>
            <a:lvl4pPr marL="515541" indent="-169069"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4pPr>
            <a:lvl5pPr marL="685800" indent="-170260"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5pPr>
            <a:lvl6pPr marL="1060847"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9pPr>
          </a:lstStyle>
          <a:p>
            <a:pPr marL="456010" marR="0" lvl="1" indent="-285750" algn="l" defTabSz="914400" rtl="0" eaLnBrk="1" fontAlgn="base" latinLnBrk="0" hangingPunct="1">
              <a:lnSpc>
                <a:spcPct val="100000"/>
              </a:lnSpc>
              <a:spcBef>
                <a:spcPts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itchFamily="34" charset="0"/>
                <a:cs typeface="Arial" pitchFamily="34" charset="0"/>
              </a:rPr>
              <a:t>Lower portion of flood pool (5%-15%)</a:t>
            </a:r>
          </a:p>
          <a:p>
            <a:pPr marL="456010" marR="0" lvl="1" indent="-285750" algn="l" defTabSz="914400" rtl="0" eaLnBrk="1" fontAlgn="base" latinLnBrk="0" hangingPunct="1">
              <a:lnSpc>
                <a:spcPct val="100000"/>
              </a:lnSpc>
              <a:spcBef>
                <a:spcPts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itchFamily="34" charset="0"/>
                <a:cs typeface="Arial" pitchFamily="34" charset="0"/>
              </a:rPr>
              <a:t>Improvements in short-term and mid-range forecasts</a:t>
            </a:r>
          </a:p>
          <a:p>
            <a:pPr marL="456010" marR="0" lvl="1" indent="-285750" algn="l" defTabSz="914400" rtl="0" eaLnBrk="1" fontAlgn="base" latinLnBrk="0" hangingPunct="1">
              <a:lnSpc>
                <a:spcPct val="100000"/>
              </a:lnSpc>
              <a:spcBef>
                <a:spcPts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itchFamily="34" charset="0"/>
                <a:cs typeface="Arial" pitchFamily="34" charset="0"/>
              </a:rPr>
              <a:t>Reservoir studies</a:t>
            </a:r>
          </a:p>
          <a:p>
            <a:pPr marL="456010" marR="0" lvl="1" indent="-285750" algn="l" defTabSz="914400" rtl="0" eaLnBrk="1" fontAlgn="base" latinLnBrk="0" hangingPunct="1">
              <a:lnSpc>
                <a:spcPct val="100000"/>
              </a:lnSpc>
              <a:spcBef>
                <a:spcPts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itchFamily="34" charset="0"/>
                <a:cs typeface="Arial" pitchFamily="34" charset="0"/>
              </a:rPr>
              <a:t>Operational actions involving the use of forecasts</a:t>
            </a:r>
          </a:p>
          <a:p>
            <a:pPr marL="456010" marR="0" lvl="1" indent="-285750" algn="l" defTabSz="914400" rtl="0" eaLnBrk="1" fontAlgn="base" latinLnBrk="0" hangingPunct="1">
              <a:lnSpc>
                <a:spcPct val="100000"/>
              </a:lnSpc>
              <a:spcBef>
                <a:spcPts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itchFamily="34" charset="0"/>
                <a:cs typeface="Arial" pitchFamily="34" charset="0"/>
              </a:rPr>
              <a:t>May be codified within a WCP</a:t>
            </a:r>
          </a:p>
          <a:p>
            <a:pPr marL="456010" marR="0" lvl="1" indent="-285750" algn="l" defTabSz="914400" rtl="0" eaLnBrk="1" fontAlgn="base" latinLnBrk="0" hangingPunct="1">
              <a:lnSpc>
                <a:spcPct val="100000"/>
              </a:lnSpc>
              <a:spcBef>
                <a:spcPts val="0"/>
              </a:spcBef>
              <a:spcAft>
                <a:spcPct val="0"/>
              </a:spcAft>
              <a:buClrTx/>
              <a:buSzTx/>
              <a:buFont typeface="Arial"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itchFamily="34" charset="0"/>
              <a:cs typeface="Arial" pitchFamily="34" charset="0"/>
            </a:endParaRPr>
          </a:p>
          <a:p>
            <a:pPr marL="285750" marR="0" lvl="0" indent="-285750" algn="l" defTabSz="914400" rtl="0" eaLnBrk="1" fontAlgn="base" latinLnBrk="0" hangingPunct="1">
              <a:lnSpc>
                <a:spcPct val="100000"/>
              </a:lnSpc>
              <a:spcBef>
                <a:spcPts val="0"/>
              </a:spcBef>
              <a:spcAft>
                <a:spcPct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188188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000"/>
                                        <p:tgtEl>
                                          <p:spTgt spid="92"/>
                                        </p:tgtEl>
                                      </p:cBhvr>
                                    </p:animEffect>
                                    <p:anim calcmode="lin" valueType="num">
                                      <p:cBhvr>
                                        <p:cTn id="8" dur="1000" fill="hold"/>
                                        <p:tgtEl>
                                          <p:spTgt spid="92"/>
                                        </p:tgtEl>
                                        <p:attrNameLst>
                                          <p:attrName>ppt_x</p:attrName>
                                        </p:attrNameLst>
                                      </p:cBhvr>
                                      <p:tavLst>
                                        <p:tav tm="0">
                                          <p:val>
                                            <p:strVal val="#ppt_x"/>
                                          </p:val>
                                        </p:tav>
                                        <p:tav tm="100000">
                                          <p:val>
                                            <p:strVal val="#ppt_x"/>
                                          </p:val>
                                        </p:tav>
                                      </p:tavLst>
                                    </p:anim>
                                    <p:anim calcmode="lin" valueType="num">
                                      <p:cBhvr>
                                        <p:cTn id="9" dur="1000" fill="hold"/>
                                        <p:tgtEl>
                                          <p:spTgt spid="9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2" grpId="0" animBg="1"/>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txBox="1">
            <a:spLocks/>
          </p:cNvSpPr>
          <p:nvPr/>
        </p:nvSpPr>
        <p:spPr>
          <a:xfrm>
            <a:off x="1833986" y="6470427"/>
            <a:ext cx="2900362" cy="217493"/>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A3A3A3"/>
                </a:solidFill>
                <a:effectLst/>
                <a:uLnTx/>
                <a:uFillTx/>
                <a:latin typeface="Arial" charset="0"/>
                <a:ea typeface="+mn-ea"/>
                <a:cs typeface="+mn-cs"/>
              </a:rPr>
              <a:t>For Official Use Only (FOUO)</a:t>
            </a:r>
          </a:p>
        </p:txBody>
      </p:sp>
      <p:pic>
        <p:nvPicPr>
          <p:cNvPr id="4" name="Picture 3">
            <a:extLst>
              <a:ext uri="{FF2B5EF4-FFF2-40B4-BE49-F238E27FC236}">
                <a16:creationId xmlns:a16="http://schemas.microsoft.com/office/drawing/2014/main" id="{B2ED2918-1341-4EFB-84BF-1AE05020B1EF}"/>
              </a:ext>
            </a:extLst>
          </p:cNvPr>
          <p:cNvPicPr>
            <a:picLocks noChangeAspect="1"/>
          </p:cNvPicPr>
          <p:nvPr/>
        </p:nvPicPr>
        <p:blipFill>
          <a:blip r:embed="rId3"/>
          <a:stretch>
            <a:fillRect/>
          </a:stretch>
        </p:blipFill>
        <p:spPr>
          <a:xfrm>
            <a:off x="7368208" y="1265754"/>
            <a:ext cx="3366639" cy="2382822"/>
          </a:xfrm>
          <a:prstGeom prst="rect">
            <a:avLst/>
          </a:prstGeom>
        </p:spPr>
      </p:pic>
      <p:pic>
        <p:nvPicPr>
          <p:cNvPr id="6" name="Picture 5">
            <a:extLst>
              <a:ext uri="{FF2B5EF4-FFF2-40B4-BE49-F238E27FC236}">
                <a16:creationId xmlns:a16="http://schemas.microsoft.com/office/drawing/2014/main" id="{618B5B74-5752-4479-9D63-F91B1B27E0CF}"/>
              </a:ext>
            </a:extLst>
          </p:cNvPr>
          <p:cNvPicPr>
            <a:picLocks noChangeAspect="1"/>
          </p:cNvPicPr>
          <p:nvPr/>
        </p:nvPicPr>
        <p:blipFill>
          <a:blip r:embed="rId4"/>
          <a:stretch>
            <a:fillRect/>
          </a:stretch>
        </p:blipFill>
        <p:spPr>
          <a:xfrm>
            <a:off x="7368208" y="3942371"/>
            <a:ext cx="3470291" cy="2451802"/>
          </a:xfrm>
          <a:prstGeom prst="rect">
            <a:avLst/>
          </a:prstGeom>
        </p:spPr>
      </p:pic>
      <p:sp>
        <p:nvSpPr>
          <p:cNvPr id="2" name="Title 1">
            <a:extLst>
              <a:ext uri="{FF2B5EF4-FFF2-40B4-BE49-F238E27FC236}">
                <a16:creationId xmlns:a16="http://schemas.microsoft.com/office/drawing/2014/main" id="{F212ABE8-3673-487E-91EE-CCF7E27FBD47}"/>
              </a:ext>
            </a:extLst>
          </p:cNvPr>
          <p:cNvSpPr>
            <a:spLocks noGrp="1"/>
          </p:cNvSpPr>
          <p:nvPr>
            <p:ph type="title"/>
          </p:nvPr>
        </p:nvSpPr>
        <p:spPr/>
        <p:txBody>
          <a:bodyPr/>
          <a:lstStyle/>
          <a:p>
            <a:r>
              <a:rPr lang="en-US" dirty="0"/>
              <a:t>FIRO Benefits – Ideal FIRO Opportunities</a:t>
            </a:r>
          </a:p>
        </p:txBody>
      </p:sp>
      <p:sp>
        <p:nvSpPr>
          <p:cNvPr id="3" name="Content Placeholder 2">
            <a:extLst>
              <a:ext uri="{FF2B5EF4-FFF2-40B4-BE49-F238E27FC236}">
                <a16:creationId xmlns:a16="http://schemas.microsoft.com/office/drawing/2014/main" id="{D8A90E6C-57C6-406E-ADAC-689437C62243}"/>
              </a:ext>
            </a:extLst>
          </p:cNvPr>
          <p:cNvSpPr>
            <a:spLocks noGrp="1"/>
          </p:cNvSpPr>
          <p:nvPr>
            <p:ph sz="quarter" idx="10"/>
          </p:nvPr>
        </p:nvSpPr>
        <p:spPr>
          <a:xfrm>
            <a:off x="465483" y="1079520"/>
            <a:ext cx="6134100" cy="5600700"/>
          </a:xfrm>
        </p:spPr>
        <p:txBody>
          <a:bodyPr/>
          <a:lstStyle/>
          <a:p>
            <a:pPr marL="285750" indent="-285750">
              <a:buFont typeface="Arial" panose="020B0604020202020204" pitchFamily="34" charset="0"/>
              <a:buChar char="•"/>
            </a:pPr>
            <a:r>
              <a:rPr lang="en-US" sz="2400" dirty="0"/>
              <a:t>More water available without costly infrastructure investments</a:t>
            </a:r>
          </a:p>
          <a:p>
            <a:pPr marL="285750" indent="-285750">
              <a:buFont typeface="Arial" panose="020B0604020202020204" pitchFamily="34" charset="0"/>
              <a:buChar char="•"/>
            </a:pPr>
            <a:r>
              <a:rPr lang="en-US" sz="2400" dirty="0"/>
              <a:t>Storing flood water in late spring and early summer</a:t>
            </a:r>
          </a:p>
          <a:p>
            <a:pPr marL="456010" lvl="1" indent="-285750"/>
            <a:r>
              <a:rPr lang="en-US" sz="1800" dirty="0"/>
              <a:t>Could reduce the need for pumping</a:t>
            </a:r>
          </a:p>
          <a:p>
            <a:pPr marL="285750" indent="-285750">
              <a:buFont typeface="Arial" panose="020B0604020202020204" pitchFamily="34" charset="0"/>
              <a:buChar char="•"/>
            </a:pPr>
            <a:r>
              <a:rPr lang="en-US" sz="2400" dirty="0"/>
              <a:t>Storing runoff that may occur during sequential drought years</a:t>
            </a:r>
          </a:p>
          <a:p>
            <a:pPr marL="285750" indent="-285750">
              <a:buFont typeface="Arial" panose="020B0604020202020204" pitchFamily="34" charset="0"/>
              <a:buChar char="•"/>
            </a:pPr>
            <a:r>
              <a:rPr lang="en-US" sz="2400" dirty="0"/>
              <a:t>Current forecast capability may not support any of these FIRO paradigms </a:t>
            </a:r>
          </a:p>
        </p:txBody>
      </p:sp>
      <p:grpSp>
        <p:nvGrpSpPr>
          <p:cNvPr id="30" name="Group 29">
            <a:extLst>
              <a:ext uri="{FF2B5EF4-FFF2-40B4-BE49-F238E27FC236}">
                <a16:creationId xmlns:a16="http://schemas.microsoft.com/office/drawing/2014/main" id="{EF4DB988-5F94-4979-923A-AC76AD84401F}"/>
              </a:ext>
            </a:extLst>
          </p:cNvPr>
          <p:cNvGrpSpPr/>
          <p:nvPr/>
        </p:nvGrpSpPr>
        <p:grpSpPr>
          <a:xfrm>
            <a:off x="7646504" y="1598732"/>
            <a:ext cx="1404760" cy="998694"/>
            <a:chOff x="7646504" y="1598732"/>
            <a:chExt cx="1404760" cy="998694"/>
          </a:xfrm>
        </p:grpSpPr>
        <p:sp>
          <p:nvSpPr>
            <p:cNvPr id="7" name="Oval 6">
              <a:extLst>
                <a:ext uri="{FF2B5EF4-FFF2-40B4-BE49-F238E27FC236}">
                  <a16:creationId xmlns:a16="http://schemas.microsoft.com/office/drawing/2014/main" id="{8F5B027F-D52C-4B9F-9ACE-1E13B04FA3C0}"/>
                </a:ext>
              </a:extLst>
            </p:cNvPr>
            <p:cNvSpPr/>
            <p:nvPr/>
          </p:nvSpPr>
          <p:spPr>
            <a:xfrm>
              <a:off x="7646504" y="2345635"/>
              <a:ext cx="410818" cy="251791"/>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83847A"/>
                </a:solidFill>
                <a:effectLst/>
                <a:uLnTx/>
                <a:uFillTx/>
                <a:latin typeface="Arial"/>
                <a:ea typeface="+mn-ea"/>
                <a:cs typeface="+mn-cs"/>
              </a:endParaRPr>
            </a:p>
          </p:txBody>
        </p:sp>
        <p:sp>
          <p:nvSpPr>
            <p:cNvPr id="9" name="TextBox 8">
              <a:extLst>
                <a:ext uri="{FF2B5EF4-FFF2-40B4-BE49-F238E27FC236}">
                  <a16:creationId xmlns:a16="http://schemas.microsoft.com/office/drawing/2014/main" id="{3CA27AE1-4F39-4279-97E7-4C2523160581}"/>
                </a:ext>
              </a:extLst>
            </p:cNvPr>
            <p:cNvSpPr txBox="1"/>
            <p:nvPr/>
          </p:nvSpPr>
          <p:spPr>
            <a:xfrm>
              <a:off x="7788748" y="1598732"/>
              <a:ext cx="1262516"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Can we store some of this water?</a:t>
              </a:r>
            </a:p>
          </p:txBody>
        </p:sp>
        <p:cxnSp>
          <p:nvCxnSpPr>
            <p:cNvPr id="19" name="Straight Arrow Connector 18">
              <a:extLst>
                <a:ext uri="{FF2B5EF4-FFF2-40B4-BE49-F238E27FC236}">
                  <a16:creationId xmlns:a16="http://schemas.microsoft.com/office/drawing/2014/main" id="{45357392-483A-437C-B72D-CC1EA551E40A}"/>
                </a:ext>
              </a:extLst>
            </p:cNvPr>
            <p:cNvCxnSpPr>
              <a:endCxn id="7" idx="0"/>
            </p:cNvCxnSpPr>
            <p:nvPr/>
          </p:nvCxnSpPr>
          <p:spPr>
            <a:xfrm>
              <a:off x="7851913" y="2145700"/>
              <a:ext cx="0" cy="1999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4E10EEA-6F04-4F78-8B3A-A35F6C84578C}"/>
              </a:ext>
            </a:extLst>
          </p:cNvPr>
          <p:cNvGrpSpPr/>
          <p:nvPr/>
        </p:nvGrpSpPr>
        <p:grpSpPr>
          <a:xfrm>
            <a:off x="9103353" y="1624167"/>
            <a:ext cx="1630967" cy="1423833"/>
            <a:chOff x="9103353" y="1624167"/>
            <a:chExt cx="1630967" cy="1423833"/>
          </a:xfrm>
        </p:grpSpPr>
        <p:grpSp>
          <p:nvGrpSpPr>
            <p:cNvPr id="12" name="Group 11">
              <a:extLst>
                <a:ext uri="{FF2B5EF4-FFF2-40B4-BE49-F238E27FC236}">
                  <a16:creationId xmlns:a16="http://schemas.microsoft.com/office/drawing/2014/main" id="{35DE1D60-C6DD-4704-A72C-992B2678D134}"/>
                </a:ext>
              </a:extLst>
            </p:cNvPr>
            <p:cNvGrpSpPr/>
            <p:nvPr/>
          </p:nvGrpSpPr>
          <p:grpSpPr>
            <a:xfrm>
              <a:off x="9103353" y="2746040"/>
              <a:ext cx="1517773" cy="301960"/>
              <a:chOff x="9103353" y="2746040"/>
              <a:chExt cx="1517773" cy="301960"/>
            </a:xfrm>
          </p:grpSpPr>
          <p:cxnSp>
            <p:nvCxnSpPr>
              <p:cNvPr id="10" name="Straight Connector 9">
                <a:extLst>
                  <a:ext uri="{FF2B5EF4-FFF2-40B4-BE49-F238E27FC236}">
                    <a16:creationId xmlns:a16="http://schemas.microsoft.com/office/drawing/2014/main" id="{3EA6E649-7E6F-4C25-823F-12F8919FB65D}"/>
                  </a:ext>
                </a:extLst>
              </p:cNvPr>
              <p:cNvCxnSpPr/>
              <p:nvPr/>
            </p:nvCxnSpPr>
            <p:spPr>
              <a:xfrm>
                <a:off x="9103353" y="2822713"/>
                <a:ext cx="1140577" cy="225287"/>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4FA1F0A-6D67-479E-8F8D-5BA6BCB4B723}"/>
                  </a:ext>
                </a:extLst>
              </p:cNvPr>
              <p:cNvSpPr txBox="1"/>
              <p:nvPr/>
            </p:nvSpPr>
            <p:spPr>
              <a:xfrm rot="576060">
                <a:off x="9114354" y="2746040"/>
                <a:ext cx="150677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Downward Trend</a:t>
                </a:r>
              </a:p>
            </p:txBody>
          </p:sp>
        </p:grpSp>
        <p:grpSp>
          <p:nvGrpSpPr>
            <p:cNvPr id="31" name="Group 30">
              <a:extLst>
                <a:ext uri="{FF2B5EF4-FFF2-40B4-BE49-F238E27FC236}">
                  <a16:creationId xmlns:a16="http://schemas.microsoft.com/office/drawing/2014/main" id="{DC74FCBF-183F-4174-82F0-C5EC8F95C5FD}"/>
                </a:ext>
              </a:extLst>
            </p:cNvPr>
            <p:cNvGrpSpPr/>
            <p:nvPr/>
          </p:nvGrpSpPr>
          <p:grpSpPr>
            <a:xfrm>
              <a:off x="9103353" y="1624167"/>
              <a:ext cx="1630967" cy="1026268"/>
              <a:chOff x="9103353" y="1624167"/>
              <a:chExt cx="1630967" cy="1026268"/>
            </a:xfrm>
          </p:grpSpPr>
          <p:sp>
            <p:nvSpPr>
              <p:cNvPr id="8" name="Oval 7">
                <a:extLst>
                  <a:ext uri="{FF2B5EF4-FFF2-40B4-BE49-F238E27FC236}">
                    <a16:creationId xmlns:a16="http://schemas.microsoft.com/office/drawing/2014/main" id="{8D646A3C-6822-45AC-9D3F-F97D0D5EF000}"/>
                  </a:ext>
                </a:extLst>
              </p:cNvPr>
              <p:cNvSpPr/>
              <p:nvPr/>
            </p:nvSpPr>
            <p:spPr>
              <a:xfrm>
                <a:off x="9103353" y="2398644"/>
                <a:ext cx="410818" cy="251791"/>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83847A"/>
                  </a:solidFill>
                  <a:effectLst/>
                  <a:uLnTx/>
                  <a:uFillTx/>
                  <a:latin typeface="Arial"/>
                  <a:ea typeface="+mn-ea"/>
                  <a:cs typeface="+mn-cs"/>
                </a:endParaRPr>
              </a:p>
            </p:txBody>
          </p:sp>
          <p:sp>
            <p:nvSpPr>
              <p:cNvPr id="20" name="TextBox 19">
                <a:extLst>
                  <a:ext uri="{FF2B5EF4-FFF2-40B4-BE49-F238E27FC236}">
                    <a16:creationId xmlns:a16="http://schemas.microsoft.com/office/drawing/2014/main" id="{6E7428D9-78A9-4F20-89E8-334E0524F888}"/>
                  </a:ext>
                </a:extLst>
              </p:cNvPr>
              <p:cNvSpPr txBox="1"/>
              <p:nvPr/>
            </p:nvSpPr>
            <p:spPr>
              <a:xfrm>
                <a:off x="9471804" y="1624167"/>
                <a:ext cx="1262516"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Can we store some of this water?</a:t>
                </a:r>
              </a:p>
            </p:txBody>
          </p:sp>
          <p:cxnSp>
            <p:nvCxnSpPr>
              <p:cNvPr id="22" name="Straight Arrow Connector 21">
                <a:extLst>
                  <a:ext uri="{FF2B5EF4-FFF2-40B4-BE49-F238E27FC236}">
                    <a16:creationId xmlns:a16="http://schemas.microsoft.com/office/drawing/2014/main" id="{33223CD3-D818-4FE0-BFF9-76E2940D1A46}"/>
                  </a:ext>
                </a:extLst>
              </p:cNvPr>
              <p:cNvCxnSpPr>
                <a:cxnSpLocks/>
              </p:cNvCxnSpPr>
              <p:nvPr/>
            </p:nvCxnSpPr>
            <p:spPr>
              <a:xfrm flipH="1">
                <a:off x="9308762" y="2149119"/>
                <a:ext cx="205408" cy="238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nvGrpSpPr>
          <p:cNvPr id="32" name="Group 31">
            <a:extLst>
              <a:ext uri="{FF2B5EF4-FFF2-40B4-BE49-F238E27FC236}">
                <a16:creationId xmlns:a16="http://schemas.microsoft.com/office/drawing/2014/main" id="{D111AFA3-371F-4066-AE62-946AD1D3283B}"/>
              </a:ext>
            </a:extLst>
          </p:cNvPr>
          <p:cNvGrpSpPr/>
          <p:nvPr/>
        </p:nvGrpSpPr>
        <p:grpSpPr>
          <a:xfrm>
            <a:off x="7706140" y="4573843"/>
            <a:ext cx="1457768" cy="1025198"/>
            <a:chOff x="7706140" y="4573843"/>
            <a:chExt cx="1457768" cy="1025198"/>
          </a:xfrm>
        </p:grpSpPr>
        <p:sp>
          <p:nvSpPr>
            <p:cNvPr id="13" name="Oval 12">
              <a:extLst>
                <a:ext uri="{FF2B5EF4-FFF2-40B4-BE49-F238E27FC236}">
                  <a16:creationId xmlns:a16="http://schemas.microsoft.com/office/drawing/2014/main" id="{22F7F176-D94D-4A1A-8251-BEF986A548A4}"/>
                </a:ext>
              </a:extLst>
            </p:cNvPr>
            <p:cNvSpPr/>
            <p:nvPr/>
          </p:nvSpPr>
          <p:spPr>
            <a:xfrm>
              <a:off x="7706140" y="5347250"/>
              <a:ext cx="410818" cy="251791"/>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83847A"/>
                </a:solidFill>
                <a:effectLst/>
                <a:uLnTx/>
                <a:uFillTx/>
                <a:latin typeface="Arial"/>
                <a:ea typeface="+mn-ea"/>
                <a:cs typeface="+mn-cs"/>
              </a:endParaRPr>
            </a:p>
          </p:txBody>
        </p:sp>
        <p:sp>
          <p:nvSpPr>
            <p:cNvPr id="23" name="TextBox 22">
              <a:extLst>
                <a:ext uri="{FF2B5EF4-FFF2-40B4-BE49-F238E27FC236}">
                  <a16:creationId xmlns:a16="http://schemas.microsoft.com/office/drawing/2014/main" id="{A8BDD3E3-6AB1-4316-AD43-E824BD3FD239}"/>
                </a:ext>
              </a:extLst>
            </p:cNvPr>
            <p:cNvSpPr txBox="1"/>
            <p:nvPr/>
          </p:nvSpPr>
          <p:spPr>
            <a:xfrm>
              <a:off x="7901392" y="4573843"/>
              <a:ext cx="1262516"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Can we store some of this water?</a:t>
              </a:r>
            </a:p>
          </p:txBody>
        </p:sp>
        <p:cxnSp>
          <p:nvCxnSpPr>
            <p:cNvPr id="24" name="Straight Arrow Connector 23">
              <a:extLst>
                <a:ext uri="{FF2B5EF4-FFF2-40B4-BE49-F238E27FC236}">
                  <a16:creationId xmlns:a16="http://schemas.microsoft.com/office/drawing/2014/main" id="{E83FDBCD-BA73-49BD-B078-153D0C502D26}"/>
                </a:ext>
              </a:extLst>
            </p:cNvPr>
            <p:cNvCxnSpPr/>
            <p:nvPr/>
          </p:nvCxnSpPr>
          <p:spPr>
            <a:xfrm>
              <a:off x="7927897" y="5127436"/>
              <a:ext cx="0" cy="1999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AB6A66EF-5BC4-4201-B9AD-67D86F7FEA34}"/>
              </a:ext>
            </a:extLst>
          </p:cNvPr>
          <p:cNvGrpSpPr/>
          <p:nvPr/>
        </p:nvGrpSpPr>
        <p:grpSpPr>
          <a:xfrm>
            <a:off x="9051527" y="4360741"/>
            <a:ext cx="1835193" cy="1573394"/>
            <a:chOff x="9051527" y="4360741"/>
            <a:chExt cx="1835193" cy="1573394"/>
          </a:xfrm>
        </p:grpSpPr>
        <p:grpSp>
          <p:nvGrpSpPr>
            <p:cNvPr id="15" name="Group 14">
              <a:extLst>
                <a:ext uri="{FF2B5EF4-FFF2-40B4-BE49-F238E27FC236}">
                  <a16:creationId xmlns:a16="http://schemas.microsoft.com/office/drawing/2014/main" id="{BAC01E36-DD79-44D4-A4E9-405EBF721F36}"/>
                </a:ext>
              </a:extLst>
            </p:cNvPr>
            <p:cNvGrpSpPr/>
            <p:nvPr/>
          </p:nvGrpSpPr>
          <p:grpSpPr>
            <a:xfrm>
              <a:off x="9051527" y="5632175"/>
              <a:ext cx="1517773" cy="301960"/>
              <a:chOff x="9103353" y="2746040"/>
              <a:chExt cx="1517773" cy="301960"/>
            </a:xfrm>
          </p:grpSpPr>
          <p:cxnSp>
            <p:nvCxnSpPr>
              <p:cNvPr id="16" name="Straight Connector 15">
                <a:extLst>
                  <a:ext uri="{FF2B5EF4-FFF2-40B4-BE49-F238E27FC236}">
                    <a16:creationId xmlns:a16="http://schemas.microsoft.com/office/drawing/2014/main" id="{A2B8822C-9866-4D65-884E-B7DA67FCC0E4}"/>
                  </a:ext>
                </a:extLst>
              </p:cNvPr>
              <p:cNvCxnSpPr/>
              <p:nvPr/>
            </p:nvCxnSpPr>
            <p:spPr>
              <a:xfrm>
                <a:off x="9103353" y="2822713"/>
                <a:ext cx="1140577" cy="225287"/>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DE967F8-388E-4E4B-9400-16D6E51100AA}"/>
                  </a:ext>
                </a:extLst>
              </p:cNvPr>
              <p:cNvSpPr txBox="1"/>
              <p:nvPr/>
            </p:nvSpPr>
            <p:spPr>
              <a:xfrm rot="576060">
                <a:off x="9114354" y="2746040"/>
                <a:ext cx="150677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Downward Trend</a:t>
                </a:r>
              </a:p>
            </p:txBody>
          </p:sp>
        </p:grpSp>
        <p:grpSp>
          <p:nvGrpSpPr>
            <p:cNvPr id="33" name="Group 32">
              <a:extLst>
                <a:ext uri="{FF2B5EF4-FFF2-40B4-BE49-F238E27FC236}">
                  <a16:creationId xmlns:a16="http://schemas.microsoft.com/office/drawing/2014/main" id="{B224B70F-F891-4325-A4AB-E2FD293EA212}"/>
                </a:ext>
              </a:extLst>
            </p:cNvPr>
            <p:cNvGrpSpPr/>
            <p:nvPr/>
          </p:nvGrpSpPr>
          <p:grpSpPr>
            <a:xfrm>
              <a:off x="9215997" y="4360741"/>
              <a:ext cx="1670723" cy="1079280"/>
              <a:chOff x="9215997" y="4360741"/>
              <a:chExt cx="1670723" cy="1079280"/>
            </a:xfrm>
          </p:grpSpPr>
          <p:sp>
            <p:nvSpPr>
              <p:cNvPr id="14" name="Oval 13">
                <a:extLst>
                  <a:ext uri="{FF2B5EF4-FFF2-40B4-BE49-F238E27FC236}">
                    <a16:creationId xmlns:a16="http://schemas.microsoft.com/office/drawing/2014/main" id="{5CFFC08A-8323-4EE9-959F-BFA3DF26D7F7}"/>
                  </a:ext>
                </a:extLst>
              </p:cNvPr>
              <p:cNvSpPr/>
              <p:nvPr/>
            </p:nvSpPr>
            <p:spPr>
              <a:xfrm>
                <a:off x="9215997" y="5188230"/>
                <a:ext cx="410818" cy="251791"/>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83847A"/>
                  </a:solidFill>
                  <a:effectLst/>
                  <a:uLnTx/>
                  <a:uFillTx/>
                  <a:latin typeface="Arial"/>
                  <a:ea typeface="+mn-ea"/>
                  <a:cs typeface="+mn-cs"/>
                </a:endParaRPr>
              </a:p>
            </p:txBody>
          </p:sp>
          <p:sp>
            <p:nvSpPr>
              <p:cNvPr id="25" name="TextBox 24">
                <a:extLst>
                  <a:ext uri="{FF2B5EF4-FFF2-40B4-BE49-F238E27FC236}">
                    <a16:creationId xmlns:a16="http://schemas.microsoft.com/office/drawing/2014/main" id="{14D51FAF-D60E-4103-A33E-388552254FCB}"/>
                  </a:ext>
                </a:extLst>
              </p:cNvPr>
              <p:cNvSpPr txBox="1"/>
              <p:nvPr/>
            </p:nvSpPr>
            <p:spPr>
              <a:xfrm>
                <a:off x="9624204" y="4360741"/>
                <a:ext cx="1262516"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Can we store some of this water?</a:t>
                </a:r>
              </a:p>
            </p:txBody>
          </p:sp>
          <p:cxnSp>
            <p:nvCxnSpPr>
              <p:cNvPr id="26" name="Straight Arrow Connector 25">
                <a:extLst>
                  <a:ext uri="{FF2B5EF4-FFF2-40B4-BE49-F238E27FC236}">
                    <a16:creationId xmlns:a16="http://schemas.microsoft.com/office/drawing/2014/main" id="{00643DA4-1E76-4FBB-8133-71B62384CE91}"/>
                  </a:ext>
                </a:extLst>
              </p:cNvPr>
              <p:cNvCxnSpPr>
                <a:cxnSpLocks/>
                <a:endCxn id="14" idx="0"/>
              </p:cNvCxnSpPr>
              <p:nvPr/>
            </p:nvCxnSpPr>
            <p:spPr>
              <a:xfrm flipH="1">
                <a:off x="9421406" y="4898753"/>
                <a:ext cx="265977" cy="2894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36" name="Oval 35">
            <a:extLst>
              <a:ext uri="{FF2B5EF4-FFF2-40B4-BE49-F238E27FC236}">
                <a16:creationId xmlns:a16="http://schemas.microsoft.com/office/drawing/2014/main" id="{E2597937-0B4C-4FF7-8A74-8068C78B52E4}"/>
              </a:ext>
            </a:extLst>
          </p:cNvPr>
          <p:cNvSpPr/>
          <p:nvPr/>
        </p:nvSpPr>
        <p:spPr>
          <a:xfrm>
            <a:off x="10304378" y="2539769"/>
            <a:ext cx="255824" cy="272719"/>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83847A"/>
              </a:solidFill>
              <a:effectLst/>
              <a:uLnTx/>
              <a:uFillTx/>
              <a:latin typeface="Arial"/>
              <a:ea typeface="+mn-ea"/>
              <a:cs typeface="+mn-cs"/>
            </a:endParaRPr>
          </a:p>
        </p:txBody>
      </p:sp>
      <p:sp>
        <p:nvSpPr>
          <p:cNvPr id="37" name="TextBox 36">
            <a:extLst>
              <a:ext uri="{FF2B5EF4-FFF2-40B4-BE49-F238E27FC236}">
                <a16:creationId xmlns:a16="http://schemas.microsoft.com/office/drawing/2014/main" id="{0C34670A-3E6A-4A9E-8C33-533082DE1BA2}"/>
              </a:ext>
            </a:extLst>
          </p:cNvPr>
          <p:cNvSpPr txBox="1"/>
          <p:nvPr/>
        </p:nvSpPr>
        <p:spPr>
          <a:xfrm>
            <a:off x="10601208" y="2826121"/>
            <a:ext cx="106399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Can we identify the start of this event?</a:t>
            </a:r>
          </a:p>
        </p:txBody>
      </p:sp>
      <p:cxnSp>
        <p:nvCxnSpPr>
          <p:cNvPr id="38" name="Straight Arrow Connector 37">
            <a:extLst>
              <a:ext uri="{FF2B5EF4-FFF2-40B4-BE49-F238E27FC236}">
                <a16:creationId xmlns:a16="http://schemas.microsoft.com/office/drawing/2014/main" id="{5409CCF1-A599-481A-A1FD-B48E1F4C7C08}"/>
              </a:ext>
            </a:extLst>
          </p:cNvPr>
          <p:cNvCxnSpPr>
            <a:cxnSpLocks/>
          </p:cNvCxnSpPr>
          <p:nvPr/>
        </p:nvCxnSpPr>
        <p:spPr>
          <a:xfrm flipH="1" flipV="1">
            <a:off x="10524365" y="2776317"/>
            <a:ext cx="153686" cy="2180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5D1CA6E1-A80A-4496-8190-623F215BD142}"/>
              </a:ext>
            </a:extLst>
          </p:cNvPr>
          <p:cNvSpPr txBox="1"/>
          <p:nvPr/>
        </p:nvSpPr>
        <p:spPr>
          <a:xfrm>
            <a:off x="10736830" y="5730113"/>
            <a:ext cx="106399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Can we identify the start of this event?</a:t>
            </a:r>
          </a:p>
        </p:txBody>
      </p:sp>
      <p:cxnSp>
        <p:nvCxnSpPr>
          <p:cNvPr id="40" name="Straight Arrow Connector 39">
            <a:extLst>
              <a:ext uri="{FF2B5EF4-FFF2-40B4-BE49-F238E27FC236}">
                <a16:creationId xmlns:a16="http://schemas.microsoft.com/office/drawing/2014/main" id="{DC4D1C7A-1931-4F70-A94F-72F26AB44FF8}"/>
              </a:ext>
            </a:extLst>
          </p:cNvPr>
          <p:cNvCxnSpPr>
            <a:cxnSpLocks/>
          </p:cNvCxnSpPr>
          <p:nvPr/>
        </p:nvCxnSpPr>
        <p:spPr>
          <a:xfrm flipH="1" flipV="1">
            <a:off x="10639504" y="5619601"/>
            <a:ext cx="153686" cy="2180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6B6DB4C5-6F39-4B68-88CD-D4B2218A4C8C}"/>
              </a:ext>
            </a:extLst>
          </p:cNvPr>
          <p:cNvSpPr/>
          <p:nvPr/>
        </p:nvSpPr>
        <p:spPr>
          <a:xfrm>
            <a:off x="10448389" y="5385038"/>
            <a:ext cx="255824" cy="272719"/>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83847A"/>
              </a:solidFill>
              <a:effectLst/>
              <a:uLnTx/>
              <a:uFillTx/>
              <a:latin typeface="Arial"/>
              <a:ea typeface="+mn-ea"/>
              <a:cs typeface="+mn-cs"/>
            </a:endParaRPr>
          </a:p>
        </p:txBody>
      </p:sp>
    </p:spTree>
    <p:extLst>
      <p:ext uri="{BB962C8B-B14F-4D97-AF65-F5344CB8AC3E}">
        <p14:creationId xmlns:p14="http://schemas.microsoft.com/office/powerpoint/2010/main" val="323543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anim calcmode="lin" valueType="num">
                                      <p:cBhvr>
                                        <p:cTn id="25" dur="1000" fill="hold"/>
                                        <p:tgtEl>
                                          <p:spTgt spid="35"/>
                                        </p:tgtEl>
                                        <p:attrNameLst>
                                          <p:attrName>ppt_x</p:attrName>
                                        </p:attrNameLst>
                                      </p:cBhvr>
                                      <p:tavLst>
                                        <p:tav tm="0">
                                          <p:val>
                                            <p:strVal val="#ppt_x"/>
                                          </p:val>
                                        </p:tav>
                                        <p:tav tm="100000">
                                          <p:val>
                                            <p:strVal val="#ppt_x"/>
                                          </p:val>
                                        </p:tav>
                                      </p:tavLst>
                                    </p:anim>
                                    <p:anim calcmode="lin" valueType="num">
                                      <p:cBhvr>
                                        <p:cTn id="2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Flood Mitigation and Flood Resiliency</a:t>
            </a:r>
          </a:p>
        </p:txBody>
      </p:sp>
      <p:pic>
        <p:nvPicPr>
          <p:cNvPr id="4" name="Picture 3">
            <a:extLst>
              <a:ext uri="{FF2B5EF4-FFF2-40B4-BE49-F238E27FC236}">
                <a16:creationId xmlns:a16="http://schemas.microsoft.com/office/drawing/2014/main" id="{3DE34CA7-E377-41DF-A090-B81B92BD03D9}"/>
              </a:ext>
            </a:extLst>
          </p:cNvPr>
          <p:cNvPicPr>
            <a:picLocks noChangeAspect="1"/>
          </p:cNvPicPr>
          <p:nvPr/>
        </p:nvPicPr>
        <p:blipFill>
          <a:blip r:embed="rId2"/>
          <a:stretch>
            <a:fillRect/>
          </a:stretch>
        </p:blipFill>
        <p:spPr>
          <a:xfrm>
            <a:off x="3844253" y="1572538"/>
            <a:ext cx="4001567" cy="4443845"/>
          </a:xfrm>
          <a:prstGeom prst="rect">
            <a:avLst/>
          </a:prstGeom>
        </p:spPr>
      </p:pic>
      <p:sp>
        <p:nvSpPr>
          <p:cNvPr id="6" name="Content Placeholder 5">
            <a:extLst>
              <a:ext uri="{FF2B5EF4-FFF2-40B4-BE49-F238E27FC236}">
                <a16:creationId xmlns:a16="http://schemas.microsoft.com/office/drawing/2014/main" id="{2099669B-B5B0-4E5D-A8E0-54496576960B}"/>
              </a:ext>
            </a:extLst>
          </p:cNvPr>
          <p:cNvSpPr>
            <a:spLocks noGrp="1"/>
          </p:cNvSpPr>
          <p:nvPr>
            <p:ph sz="quarter" idx="10"/>
          </p:nvPr>
        </p:nvSpPr>
        <p:spPr>
          <a:xfrm>
            <a:off x="2850874" y="1116609"/>
            <a:ext cx="5988326" cy="5600700"/>
          </a:xfrm>
        </p:spPr>
        <p:txBody>
          <a:bodyPr/>
          <a:lstStyle/>
          <a:p>
            <a:endParaRPr lang="en-US" dirty="0"/>
          </a:p>
        </p:txBody>
      </p:sp>
    </p:spTree>
    <p:extLst>
      <p:ext uri="{BB962C8B-B14F-4D97-AF65-F5344CB8AC3E}">
        <p14:creationId xmlns:p14="http://schemas.microsoft.com/office/powerpoint/2010/main" val="479299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DB943-CCEF-436D-95F0-0CCCC576886C}"/>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5A9527A6-61D1-4B41-93AF-2BA80ADF1AA8}"/>
              </a:ext>
            </a:extLst>
          </p:cNvPr>
          <p:cNvPicPr>
            <a:picLocks noChangeAspect="1"/>
          </p:cNvPicPr>
          <p:nvPr/>
        </p:nvPicPr>
        <p:blipFill>
          <a:blip r:embed="rId2"/>
          <a:stretch>
            <a:fillRect/>
          </a:stretch>
        </p:blipFill>
        <p:spPr>
          <a:xfrm>
            <a:off x="1767465" y="286239"/>
            <a:ext cx="8657070" cy="6285521"/>
          </a:xfrm>
          <a:prstGeom prst="rect">
            <a:avLst/>
          </a:prstGeom>
        </p:spPr>
      </p:pic>
      <p:pic>
        <p:nvPicPr>
          <p:cNvPr id="8" name="Picture 7">
            <a:extLst>
              <a:ext uri="{FF2B5EF4-FFF2-40B4-BE49-F238E27FC236}">
                <a16:creationId xmlns:a16="http://schemas.microsoft.com/office/drawing/2014/main" id="{DEB5D53A-2E81-4D06-B761-6BEBB2AA0CFB}"/>
              </a:ext>
            </a:extLst>
          </p:cNvPr>
          <p:cNvPicPr>
            <a:picLocks noChangeAspect="1"/>
          </p:cNvPicPr>
          <p:nvPr/>
        </p:nvPicPr>
        <p:blipFill>
          <a:blip r:embed="rId3"/>
          <a:stretch>
            <a:fillRect/>
          </a:stretch>
        </p:blipFill>
        <p:spPr>
          <a:xfrm>
            <a:off x="1764792" y="283464"/>
            <a:ext cx="8663167" cy="6291617"/>
          </a:xfrm>
          <a:prstGeom prst="rect">
            <a:avLst/>
          </a:prstGeom>
        </p:spPr>
      </p:pic>
      <p:pic>
        <p:nvPicPr>
          <p:cNvPr id="7" name="Picture 6">
            <a:extLst>
              <a:ext uri="{FF2B5EF4-FFF2-40B4-BE49-F238E27FC236}">
                <a16:creationId xmlns:a16="http://schemas.microsoft.com/office/drawing/2014/main" id="{1FB97907-45F8-42B2-83A6-CF0820C84B55}"/>
              </a:ext>
            </a:extLst>
          </p:cNvPr>
          <p:cNvPicPr>
            <a:picLocks noChangeAspect="1"/>
          </p:cNvPicPr>
          <p:nvPr/>
        </p:nvPicPr>
        <p:blipFill>
          <a:blip r:embed="rId4"/>
          <a:stretch>
            <a:fillRect/>
          </a:stretch>
        </p:blipFill>
        <p:spPr>
          <a:xfrm>
            <a:off x="1764792" y="283464"/>
            <a:ext cx="8663167" cy="6291617"/>
          </a:xfrm>
          <a:prstGeom prst="rect">
            <a:avLst/>
          </a:prstGeom>
        </p:spPr>
      </p:pic>
      <p:pic>
        <p:nvPicPr>
          <p:cNvPr id="55" name="Picture 54">
            <a:extLst>
              <a:ext uri="{FF2B5EF4-FFF2-40B4-BE49-F238E27FC236}">
                <a16:creationId xmlns:a16="http://schemas.microsoft.com/office/drawing/2014/main" id="{CD968806-E564-4260-A4CB-E7548E1794B4}"/>
              </a:ext>
            </a:extLst>
          </p:cNvPr>
          <p:cNvPicPr>
            <a:picLocks noChangeAspect="1"/>
          </p:cNvPicPr>
          <p:nvPr/>
        </p:nvPicPr>
        <p:blipFill>
          <a:blip r:embed="rId5"/>
          <a:stretch>
            <a:fillRect/>
          </a:stretch>
        </p:blipFill>
        <p:spPr>
          <a:xfrm>
            <a:off x="1764792" y="283464"/>
            <a:ext cx="8663167" cy="6285521"/>
          </a:xfrm>
          <a:prstGeom prst="rect">
            <a:avLst/>
          </a:prstGeom>
        </p:spPr>
      </p:pic>
      <p:grpSp>
        <p:nvGrpSpPr>
          <p:cNvPr id="63" name="Group 62">
            <a:extLst>
              <a:ext uri="{FF2B5EF4-FFF2-40B4-BE49-F238E27FC236}">
                <a16:creationId xmlns:a16="http://schemas.microsoft.com/office/drawing/2014/main" id="{FAA160FA-3C68-4349-AEA8-A2C36287B07D}"/>
              </a:ext>
            </a:extLst>
          </p:cNvPr>
          <p:cNvGrpSpPr/>
          <p:nvPr/>
        </p:nvGrpSpPr>
        <p:grpSpPr>
          <a:xfrm>
            <a:off x="9163050" y="1000125"/>
            <a:ext cx="1466850" cy="552452"/>
            <a:chOff x="9163050" y="1000125"/>
            <a:chExt cx="1466850" cy="552452"/>
          </a:xfrm>
        </p:grpSpPr>
        <p:sp>
          <p:nvSpPr>
            <p:cNvPr id="59" name="Oval 58">
              <a:extLst>
                <a:ext uri="{FF2B5EF4-FFF2-40B4-BE49-F238E27FC236}">
                  <a16:creationId xmlns:a16="http://schemas.microsoft.com/office/drawing/2014/main" id="{DAF1CA32-7B28-4D64-B203-1372F7A15F51}"/>
                </a:ext>
              </a:extLst>
            </p:cNvPr>
            <p:cNvSpPr/>
            <p:nvPr/>
          </p:nvSpPr>
          <p:spPr>
            <a:xfrm>
              <a:off x="9163050" y="1285875"/>
              <a:ext cx="238125" cy="266702"/>
            </a:xfrm>
            <a:prstGeom prst="ellipse">
              <a:avLst/>
            </a:prstGeom>
            <a:noFill/>
            <a:ln w="41275">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83847A"/>
                </a:solidFill>
                <a:effectLst/>
                <a:uLnTx/>
                <a:uFillTx/>
                <a:latin typeface="Arial"/>
                <a:ea typeface="+mn-ea"/>
                <a:cs typeface="+mn-cs"/>
              </a:endParaRPr>
            </a:p>
          </p:txBody>
        </p:sp>
        <p:sp>
          <p:nvSpPr>
            <p:cNvPr id="60" name="TextBox 59">
              <a:extLst>
                <a:ext uri="{FF2B5EF4-FFF2-40B4-BE49-F238E27FC236}">
                  <a16:creationId xmlns:a16="http://schemas.microsoft.com/office/drawing/2014/main" id="{EF178AAF-1D39-49B4-8EB6-0992E75FE88B}"/>
                </a:ext>
              </a:extLst>
            </p:cNvPr>
            <p:cNvSpPr txBox="1"/>
            <p:nvPr/>
          </p:nvSpPr>
          <p:spPr>
            <a:xfrm>
              <a:off x="9696450" y="1000125"/>
              <a:ext cx="933450" cy="369332"/>
            </a:xfrm>
            <a:prstGeom prst="rect">
              <a:avLst/>
            </a:prstGeom>
            <a:solidFill>
              <a:schemeClr val="tx2"/>
            </a:solidFill>
            <a:ln w="38100">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Harvey</a:t>
              </a:r>
            </a:p>
          </p:txBody>
        </p:sp>
        <p:cxnSp>
          <p:nvCxnSpPr>
            <p:cNvPr id="62" name="Straight Connector 61">
              <a:extLst>
                <a:ext uri="{FF2B5EF4-FFF2-40B4-BE49-F238E27FC236}">
                  <a16:creationId xmlns:a16="http://schemas.microsoft.com/office/drawing/2014/main" id="{D1FD6D26-696D-4C22-AA66-C416A7B5457D}"/>
                </a:ext>
              </a:extLst>
            </p:cNvPr>
            <p:cNvCxnSpPr>
              <a:stCxn id="60" idx="1"/>
              <a:endCxn id="59" idx="7"/>
            </p:cNvCxnSpPr>
            <p:nvPr/>
          </p:nvCxnSpPr>
          <p:spPr>
            <a:xfrm flipH="1">
              <a:off x="9366302" y="1184791"/>
              <a:ext cx="330148" cy="140142"/>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93754CA5-F6FE-4221-A78E-1206379782C7}"/>
              </a:ext>
            </a:extLst>
          </p:cNvPr>
          <p:cNvSpPr/>
          <p:nvPr/>
        </p:nvSpPr>
        <p:spPr>
          <a:xfrm>
            <a:off x="2455817" y="4396452"/>
            <a:ext cx="7907383" cy="909820"/>
          </a:xfrm>
          <a:prstGeom prst="rect">
            <a:avLst/>
          </a:prstGeom>
          <a:solidFill>
            <a:srgbClr val="B5B5AF">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83847A"/>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E0D961C7-973F-47FD-AB5D-C8B4982E29AE}"/>
              </a:ext>
            </a:extLst>
          </p:cNvPr>
          <p:cNvGrpSpPr/>
          <p:nvPr/>
        </p:nvGrpSpPr>
        <p:grpSpPr>
          <a:xfrm>
            <a:off x="2588174" y="4951409"/>
            <a:ext cx="2545802" cy="1047768"/>
            <a:chOff x="2588174" y="4446584"/>
            <a:chExt cx="2545802" cy="1047768"/>
          </a:xfrm>
        </p:grpSpPr>
        <p:sp>
          <p:nvSpPr>
            <p:cNvPr id="17" name="TextBox 16">
              <a:extLst>
                <a:ext uri="{FF2B5EF4-FFF2-40B4-BE49-F238E27FC236}">
                  <a16:creationId xmlns:a16="http://schemas.microsoft.com/office/drawing/2014/main" id="{DAF355DA-E63C-42BB-9CB1-17DCA6C1664A}"/>
                </a:ext>
              </a:extLst>
            </p:cNvPr>
            <p:cNvSpPr txBox="1"/>
            <p:nvPr/>
          </p:nvSpPr>
          <p:spPr>
            <a:xfrm>
              <a:off x="2588174" y="4848021"/>
              <a:ext cx="2228850" cy="646331"/>
            </a:xfrm>
            <a:prstGeom prst="rect">
              <a:avLst/>
            </a:prstGeom>
            <a:solidFill>
              <a:schemeClr val="tx2"/>
            </a:solidFill>
            <a:ln>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Active Storm Period 1930 - 1945</a:t>
              </a:r>
            </a:p>
          </p:txBody>
        </p:sp>
        <p:sp>
          <p:nvSpPr>
            <p:cNvPr id="18" name="Left Brace 17">
              <a:extLst>
                <a:ext uri="{FF2B5EF4-FFF2-40B4-BE49-F238E27FC236}">
                  <a16:creationId xmlns:a16="http://schemas.microsoft.com/office/drawing/2014/main" id="{15684E14-49A2-4471-8719-761EC0FBFE6D}"/>
                </a:ext>
              </a:extLst>
            </p:cNvPr>
            <p:cNvSpPr/>
            <p:nvPr/>
          </p:nvSpPr>
          <p:spPr>
            <a:xfrm rot="16200000">
              <a:off x="4587905" y="4167212"/>
              <a:ext cx="266700" cy="825443"/>
            </a:xfrm>
            <a:prstGeom prst="leftBrace">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20" name="Straight Connector 19">
              <a:extLst>
                <a:ext uri="{FF2B5EF4-FFF2-40B4-BE49-F238E27FC236}">
                  <a16:creationId xmlns:a16="http://schemas.microsoft.com/office/drawing/2014/main" id="{E10BC54E-2F98-4C9F-9253-4ADC9A225AA4}"/>
                </a:ext>
              </a:extLst>
            </p:cNvPr>
            <p:cNvCxnSpPr>
              <a:endCxn id="18" idx="1"/>
            </p:cNvCxnSpPr>
            <p:nvPr/>
          </p:nvCxnSpPr>
          <p:spPr>
            <a:xfrm flipV="1">
              <a:off x="3686175" y="4713284"/>
              <a:ext cx="1035081" cy="14277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B6B7818-F48B-4ED8-9857-62C814E6CD94}"/>
              </a:ext>
            </a:extLst>
          </p:cNvPr>
          <p:cNvGrpSpPr/>
          <p:nvPr/>
        </p:nvGrpSpPr>
        <p:grpSpPr>
          <a:xfrm>
            <a:off x="8242154" y="4951407"/>
            <a:ext cx="3378346" cy="1055805"/>
            <a:chOff x="8242154" y="4446582"/>
            <a:chExt cx="3378346" cy="1055805"/>
          </a:xfrm>
        </p:grpSpPr>
        <p:sp>
          <p:nvSpPr>
            <p:cNvPr id="48" name="TextBox 47">
              <a:extLst>
                <a:ext uri="{FF2B5EF4-FFF2-40B4-BE49-F238E27FC236}">
                  <a16:creationId xmlns:a16="http://schemas.microsoft.com/office/drawing/2014/main" id="{B35A6340-A5AA-474E-9EBD-0749D94F8260}"/>
                </a:ext>
              </a:extLst>
            </p:cNvPr>
            <p:cNvSpPr txBox="1"/>
            <p:nvPr/>
          </p:nvSpPr>
          <p:spPr>
            <a:xfrm>
              <a:off x="8242154" y="4856056"/>
              <a:ext cx="3378346" cy="646331"/>
            </a:xfrm>
            <a:prstGeom prst="rect">
              <a:avLst/>
            </a:prstGeom>
            <a:solidFill>
              <a:schemeClr val="tx2"/>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Extremely Active Storm Period 2009 - Present</a:t>
              </a:r>
            </a:p>
          </p:txBody>
        </p:sp>
        <p:sp>
          <p:nvSpPr>
            <p:cNvPr id="49" name="Left Brace 48">
              <a:extLst>
                <a:ext uri="{FF2B5EF4-FFF2-40B4-BE49-F238E27FC236}">
                  <a16:creationId xmlns:a16="http://schemas.microsoft.com/office/drawing/2014/main" id="{F848486E-4551-44B6-8BDC-49C90493AF4E}"/>
                </a:ext>
              </a:extLst>
            </p:cNvPr>
            <p:cNvSpPr/>
            <p:nvPr/>
          </p:nvSpPr>
          <p:spPr>
            <a:xfrm rot="16200000">
              <a:off x="9408966" y="3835247"/>
              <a:ext cx="266701" cy="1489371"/>
            </a:xfrm>
            <a:prstGeom prst="leftBrace">
              <a:avLst>
                <a:gd name="adj1" fmla="val 0"/>
                <a:gd name="adj2" fmla="val 50000"/>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50" name="Straight Connector 49">
              <a:extLst>
                <a:ext uri="{FF2B5EF4-FFF2-40B4-BE49-F238E27FC236}">
                  <a16:creationId xmlns:a16="http://schemas.microsoft.com/office/drawing/2014/main" id="{50003B43-537A-4ED9-A128-C5BD331C542E}"/>
                </a:ext>
              </a:extLst>
            </p:cNvPr>
            <p:cNvCxnSpPr>
              <a:cxnSpLocks/>
              <a:stCxn id="48" idx="0"/>
              <a:endCxn id="49" idx="1"/>
            </p:cNvCxnSpPr>
            <p:nvPr/>
          </p:nvCxnSpPr>
          <p:spPr>
            <a:xfrm flipH="1" flipV="1">
              <a:off x="9542317" y="4713283"/>
              <a:ext cx="389010" cy="14277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A2FE9A0A-1A20-41DA-9B1E-61A1F33E15F3}"/>
              </a:ext>
            </a:extLst>
          </p:cNvPr>
          <p:cNvGrpSpPr/>
          <p:nvPr/>
        </p:nvGrpSpPr>
        <p:grpSpPr>
          <a:xfrm>
            <a:off x="5210174" y="4951407"/>
            <a:ext cx="3533779" cy="1047770"/>
            <a:chOff x="5210174" y="4446582"/>
            <a:chExt cx="3533779" cy="1047770"/>
          </a:xfrm>
        </p:grpSpPr>
        <p:sp>
          <p:nvSpPr>
            <p:cNvPr id="23" name="TextBox 22">
              <a:extLst>
                <a:ext uri="{FF2B5EF4-FFF2-40B4-BE49-F238E27FC236}">
                  <a16:creationId xmlns:a16="http://schemas.microsoft.com/office/drawing/2014/main" id="{53062302-EB15-46DF-80BF-F6B22CD2B59A}"/>
                </a:ext>
              </a:extLst>
            </p:cNvPr>
            <p:cNvSpPr txBox="1"/>
            <p:nvPr/>
          </p:nvSpPr>
          <p:spPr>
            <a:xfrm>
              <a:off x="5210174" y="4848021"/>
              <a:ext cx="2862265" cy="646331"/>
            </a:xfrm>
            <a:prstGeom prst="rect">
              <a:avLst/>
            </a:prstGeom>
            <a:solidFill>
              <a:schemeClr val="tx2"/>
            </a:solidFill>
            <a:ln>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Less Active Storm Period 1945 - 2009</a:t>
              </a:r>
            </a:p>
          </p:txBody>
        </p:sp>
        <p:sp>
          <p:nvSpPr>
            <p:cNvPr id="24" name="Left Brace 23">
              <a:extLst>
                <a:ext uri="{FF2B5EF4-FFF2-40B4-BE49-F238E27FC236}">
                  <a16:creationId xmlns:a16="http://schemas.microsoft.com/office/drawing/2014/main" id="{63826BE8-ED81-4D6B-BE35-CA172FABC50E}"/>
                </a:ext>
              </a:extLst>
            </p:cNvPr>
            <p:cNvSpPr/>
            <p:nvPr/>
          </p:nvSpPr>
          <p:spPr>
            <a:xfrm rot="16200000">
              <a:off x="6843713" y="2813044"/>
              <a:ext cx="266701" cy="3533778"/>
            </a:xfrm>
            <a:prstGeom prst="leftBrace">
              <a:avLst>
                <a:gd name="adj1" fmla="val 0"/>
                <a:gd name="adj2" fmla="val 50000"/>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25" name="Straight Connector 24">
              <a:extLst>
                <a:ext uri="{FF2B5EF4-FFF2-40B4-BE49-F238E27FC236}">
                  <a16:creationId xmlns:a16="http://schemas.microsoft.com/office/drawing/2014/main" id="{03BDA03E-F090-467F-93DF-C621E5BEA446}"/>
                </a:ext>
              </a:extLst>
            </p:cNvPr>
            <p:cNvCxnSpPr>
              <a:cxnSpLocks/>
              <a:stCxn id="23" idx="0"/>
              <a:endCxn id="24" idx="1"/>
            </p:cNvCxnSpPr>
            <p:nvPr/>
          </p:nvCxnSpPr>
          <p:spPr>
            <a:xfrm flipV="1">
              <a:off x="6641307" y="4713284"/>
              <a:ext cx="335757" cy="134737"/>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17AE3DD5-309D-4FA2-AA9D-2709D5A0262F}"/>
              </a:ext>
            </a:extLst>
          </p:cNvPr>
          <p:cNvSpPr txBox="1"/>
          <p:nvPr/>
        </p:nvSpPr>
        <p:spPr>
          <a:xfrm>
            <a:off x="5695407" y="4545874"/>
            <a:ext cx="1471748" cy="369332"/>
          </a:xfrm>
          <a:prstGeom prst="rect">
            <a:avLst/>
          </a:prstGeom>
          <a:solidFill>
            <a:schemeClr val="tx2"/>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TP40 Range</a:t>
            </a:r>
          </a:p>
        </p:txBody>
      </p:sp>
      <p:sp>
        <p:nvSpPr>
          <p:cNvPr id="27" name="Rectangle 26">
            <a:extLst>
              <a:ext uri="{FF2B5EF4-FFF2-40B4-BE49-F238E27FC236}">
                <a16:creationId xmlns:a16="http://schemas.microsoft.com/office/drawing/2014/main" id="{EF00089F-3F5D-4892-BE77-7AE9C6BFFE7F}"/>
              </a:ext>
            </a:extLst>
          </p:cNvPr>
          <p:cNvSpPr/>
          <p:nvPr/>
        </p:nvSpPr>
        <p:spPr>
          <a:xfrm>
            <a:off x="2455816" y="3773561"/>
            <a:ext cx="7907383" cy="622890"/>
          </a:xfrm>
          <a:prstGeom prst="rect">
            <a:avLst/>
          </a:prstGeom>
          <a:solidFill>
            <a:srgbClr val="B5B5AF">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83847A"/>
              </a:solidFill>
              <a:effectLst/>
              <a:uLnTx/>
              <a:uFillTx/>
              <a:latin typeface="Arial"/>
              <a:ea typeface="+mn-ea"/>
              <a:cs typeface="+mn-cs"/>
            </a:endParaRPr>
          </a:p>
        </p:txBody>
      </p:sp>
      <p:sp>
        <p:nvSpPr>
          <p:cNvPr id="28" name="TextBox 27">
            <a:extLst>
              <a:ext uri="{FF2B5EF4-FFF2-40B4-BE49-F238E27FC236}">
                <a16:creationId xmlns:a16="http://schemas.microsoft.com/office/drawing/2014/main" id="{7E9B590A-BD20-4090-8802-D7CD3047023D}"/>
              </a:ext>
            </a:extLst>
          </p:cNvPr>
          <p:cNvSpPr txBox="1"/>
          <p:nvPr/>
        </p:nvSpPr>
        <p:spPr>
          <a:xfrm>
            <a:off x="5550283" y="4545874"/>
            <a:ext cx="1718448" cy="369332"/>
          </a:xfrm>
          <a:prstGeom prst="rect">
            <a:avLst/>
          </a:prstGeom>
          <a:solidFill>
            <a:schemeClr val="tx2"/>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NOAA Atlas 14</a:t>
            </a:r>
          </a:p>
        </p:txBody>
      </p:sp>
      <p:sp>
        <p:nvSpPr>
          <p:cNvPr id="31" name="TextBox 30">
            <a:extLst>
              <a:ext uri="{FF2B5EF4-FFF2-40B4-BE49-F238E27FC236}">
                <a16:creationId xmlns:a16="http://schemas.microsoft.com/office/drawing/2014/main" id="{932B7F32-452B-4644-BD2C-720E1B8DC38F}"/>
              </a:ext>
            </a:extLst>
          </p:cNvPr>
          <p:cNvSpPr txBox="1"/>
          <p:nvPr/>
        </p:nvSpPr>
        <p:spPr>
          <a:xfrm>
            <a:off x="5673633" y="4545874"/>
            <a:ext cx="1471748" cy="369332"/>
          </a:xfrm>
          <a:prstGeom prst="rect">
            <a:avLst/>
          </a:prstGeom>
          <a:solidFill>
            <a:schemeClr val="tx2"/>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TP40 Range</a:t>
            </a:r>
          </a:p>
        </p:txBody>
      </p:sp>
      <p:grpSp>
        <p:nvGrpSpPr>
          <p:cNvPr id="32" name="Group 31">
            <a:extLst>
              <a:ext uri="{FF2B5EF4-FFF2-40B4-BE49-F238E27FC236}">
                <a16:creationId xmlns:a16="http://schemas.microsoft.com/office/drawing/2014/main" id="{84FC1307-FEA0-4E64-8FB2-9E3B06A945F2}"/>
              </a:ext>
            </a:extLst>
          </p:cNvPr>
          <p:cNvGrpSpPr/>
          <p:nvPr/>
        </p:nvGrpSpPr>
        <p:grpSpPr>
          <a:xfrm>
            <a:off x="9111164" y="2949195"/>
            <a:ext cx="1689622" cy="701570"/>
            <a:chOff x="9163050" y="851007"/>
            <a:chExt cx="1748109" cy="701570"/>
          </a:xfrm>
        </p:grpSpPr>
        <p:sp>
          <p:nvSpPr>
            <p:cNvPr id="33" name="Oval 32">
              <a:extLst>
                <a:ext uri="{FF2B5EF4-FFF2-40B4-BE49-F238E27FC236}">
                  <a16:creationId xmlns:a16="http://schemas.microsoft.com/office/drawing/2014/main" id="{14308609-B12A-428D-BD6C-CCC3ADE2C625}"/>
                </a:ext>
              </a:extLst>
            </p:cNvPr>
            <p:cNvSpPr/>
            <p:nvPr/>
          </p:nvSpPr>
          <p:spPr>
            <a:xfrm>
              <a:off x="9163050" y="1285875"/>
              <a:ext cx="238125" cy="266702"/>
            </a:xfrm>
            <a:prstGeom prst="ellipse">
              <a:avLst/>
            </a:prstGeom>
            <a:noFill/>
            <a:ln w="41275">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83847A"/>
                </a:solidFill>
                <a:effectLst/>
                <a:uLnTx/>
                <a:uFillTx/>
                <a:latin typeface="Arial"/>
                <a:ea typeface="+mn-ea"/>
                <a:cs typeface="+mn-cs"/>
              </a:endParaRPr>
            </a:p>
          </p:txBody>
        </p:sp>
        <p:sp>
          <p:nvSpPr>
            <p:cNvPr id="34" name="TextBox 33">
              <a:extLst>
                <a:ext uri="{FF2B5EF4-FFF2-40B4-BE49-F238E27FC236}">
                  <a16:creationId xmlns:a16="http://schemas.microsoft.com/office/drawing/2014/main" id="{47CB4F7E-43C7-46F4-B4AB-15E543E23828}"/>
                </a:ext>
              </a:extLst>
            </p:cNvPr>
            <p:cNvSpPr txBox="1"/>
            <p:nvPr/>
          </p:nvSpPr>
          <p:spPr>
            <a:xfrm>
              <a:off x="9852705" y="851007"/>
              <a:ext cx="1058454" cy="646331"/>
            </a:xfrm>
            <a:prstGeom prst="rect">
              <a:avLst/>
            </a:prstGeom>
            <a:solidFill>
              <a:schemeClr val="tx2"/>
            </a:solidFill>
            <a:ln w="38100">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College Station</a:t>
              </a:r>
            </a:p>
          </p:txBody>
        </p:sp>
        <p:cxnSp>
          <p:nvCxnSpPr>
            <p:cNvPr id="35" name="Straight Connector 34">
              <a:extLst>
                <a:ext uri="{FF2B5EF4-FFF2-40B4-BE49-F238E27FC236}">
                  <a16:creationId xmlns:a16="http://schemas.microsoft.com/office/drawing/2014/main" id="{080C1443-DED4-4148-AE50-960655BBA608}"/>
                </a:ext>
              </a:extLst>
            </p:cNvPr>
            <p:cNvCxnSpPr>
              <a:cxnSpLocks/>
              <a:stCxn id="34" idx="1"/>
              <a:endCxn id="33" idx="6"/>
            </p:cNvCxnSpPr>
            <p:nvPr/>
          </p:nvCxnSpPr>
          <p:spPr>
            <a:xfrm flipH="1">
              <a:off x="9401175" y="1174173"/>
              <a:ext cx="451530" cy="245053"/>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2C7FE363-2CAD-4A9E-B989-3B4CCCE26FCD}"/>
              </a:ext>
            </a:extLst>
          </p:cNvPr>
          <p:cNvGrpSpPr/>
          <p:nvPr/>
        </p:nvGrpSpPr>
        <p:grpSpPr>
          <a:xfrm>
            <a:off x="9044322" y="2031500"/>
            <a:ext cx="1661757" cy="552452"/>
            <a:chOff x="9163050" y="1000125"/>
            <a:chExt cx="1387756" cy="552452"/>
          </a:xfrm>
        </p:grpSpPr>
        <p:sp>
          <p:nvSpPr>
            <p:cNvPr id="43" name="Oval 42">
              <a:extLst>
                <a:ext uri="{FF2B5EF4-FFF2-40B4-BE49-F238E27FC236}">
                  <a16:creationId xmlns:a16="http://schemas.microsoft.com/office/drawing/2014/main" id="{145E5ED4-2071-409B-87AF-CB11475830B5}"/>
                </a:ext>
              </a:extLst>
            </p:cNvPr>
            <p:cNvSpPr/>
            <p:nvPr/>
          </p:nvSpPr>
          <p:spPr>
            <a:xfrm>
              <a:off x="9163050" y="1285875"/>
              <a:ext cx="238125" cy="266702"/>
            </a:xfrm>
            <a:prstGeom prst="ellipse">
              <a:avLst/>
            </a:prstGeom>
            <a:noFill/>
            <a:ln w="41275">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83847A"/>
                </a:solidFill>
                <a:effectLst/>
                <a:uLnTx/>
                <a:uFillTx/>
                <a:latin typeface="Arial"/>
                <a:ea typeface="+mn-ea"/>
                <a:cs typeface="+mn-cs"/>
              </a:endParaRPr>
            </a:p>
          </p:txBody>
        </p:sp>
        <p:sp>
          <p:nvSpPr>
            <p:cNvPr id="44" name="TextBox 43">
              <a:extLst>
                <a:ext uri="{FF2B5EF4-FFF2-40B4-BE49-F238E27FC236}">
                  <a16:creationId xmlns:a16="http://schemas.microsoft.com/office/drawing/2014/main" id="{806E51B3-82F6-490A-981D-B3A8E543D66A}"/>
                </a:ext>
              </a:extLst>
            </p:cNvPr>
            <p:cNvSpPr txBox="1"/>
            <p:nvPr/>
          </p:nvSpPr>
          <p:spPr>
            <a:xfrm>
              <a:off x="9696450" y="1000125"/>
              <a:ext cx="854356" cy="369332"/>
            </a:xfrm>
            <a:prstGeom prst="rect">
              <a:avLst/>
            </a:prstGeom>
            <a:solidFill>
              <a:schemeClr val="tx2"/>
            </a:solidFill>
            <a:ln w="38100">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Patricia</a:t>
              </a:r>
            </a:p>
          </p:txBody>
        </p:sp>
        <p:cxnSp>
          <p:nvCxnSpPr>
            <p:cNvPr id="45" name="Straight Connector 44">
              <a:extLst>
                <a:ext uri="{FF2B5EF4-FFF2-40B4-BE49-F238E27FC236}">
                  <a16:creationId xmlns:a16="http://schemas.microsoft.com/office/drawing/2014/main" id="{F69F2216-28C0-430A-BB72-A4BB36992C8F}"/>
                </a:ext>
              </a:extLst>
            </p:cNvPr>
            <p:cNvCxnSpPr>
              <a:cxnSpLocks/>
              <a:stCxn id="44" idx="1"/>
              <a:endCxn id="43" idx="7"/>
            </p:cNvCxnSpPr>
            <p:nvPr/>
          </p:nvCxnSpPr>
          <p:spPr>
            <a:xfrm flipH="1">
              <a:off x="9366302" y="1184791"/>
              <a:ext cx="330147" cy="140142"/>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7286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22" presetClass="entr" presetSubtype="4" fill="hold" grpId="1"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down)">
                                      <p:cBhvr>
                                        <p:cTn id="55" dur="500"/>
                                        <p:tgtEl>
                                          <p:spTgt spid="27"/>
                                        </p:tgtEl>
                                      </p:cBhvr>
                                    </p:animEffect>
                                  </p:childTnLst>
                                </p:cTn>
                              </p:par>
                              <p:par>
                                <p:cTn id="56" presetID="1" presetClass="exit" presetSubtype="0" fill="hold" grpId="1" nodeType="withEffect">
                                  <p:stCondLst>
                                    <p:cond delay="0"/>
                                  </p:stCondLst>
                                  <p:childTnLst>
                                    <p:set>
                                      <p:cBhvr>
                                        <p:cTn id="57" dur="1" fill="hold">
                                          <p:stCondLst>
                                            <p:cond delay="0"/>
                                          </p:stCondLst>
                                        </p:cTn>
                                        <p:tgtEl>
                                          <p:spTgt spid="5"/>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27" grpId="0" animBg="1"/>
      <p:bldP spid="27" grpId="1" animBg="1"/>
      <p:bldP spid="28" grpId="0" animBg="1"/>
      <p:bldP spid="31" grpId="0" animBg="1"/>
      <p:bldP spid="3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a:spLocks noChangeAspect="1"/>
          </p:cNvSpPr>
          <p:nvPr/>
        </p:nvSpPr>
        <p:spPr>
          <a:xfrm>
            <a:off x="2286000" y="152401"/>
            <a:ext cx="7449254" cy="6091759"/>
          </a:xfrm>
          <a:prstGeom prst="rect">
            <a:avLst/>
          </a:prstGeom>
          <a:blipFill dpi="0" rotWithShape="1">
            <a:blip r:embed="rId3">
              <a:extLst>
                <a:ext uri="{28A0092B-C50C-407E-A947-70E740481C1C}">
                  <a14:useLocalDpi xmlns:a14="http://schemas.microsoft.com/office/drawing/2010/main" val="0"/>
                </a:ext>
              </a:extLst>
            </a:blip>
            <a:srcRect/>
            <a:stretch>
              <a:fillRect l="-2278" t="-1008" r="-5125" b="-223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a:spLocks noChangeAspect="1"/>
          </p:cNvSpPr>
          <p:nvPr/>
        </p:nvSpPr>
        <p:spPr>
          <a:xfrm>
            <a:off x="7376347" y="2396652"/>
            <a:ext cx="1787373" cy="1130814"/>
          </a:xfrm>
          <a:prstGeom prst="rect">
            <a:avLst/>
          </a:prstGeom>
          <a:blipFill dpi="0" rotWithShape="1">
            <a:blip r:embed="rId4">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Arial"/>
              <a:ea typeface="+mn-ea"/>
              <a:cs typeface="+mn-cs"/>
            </a:endParaRPr>
          </a:p>
        </p:txBody>
      </p:sp>
      <p:sp>
        <p:nvSpPr>
          <p:cNvPr id="22" name="Rectangle 21"/>
          <p:cNvSpPr>
            <a:spLocks noChangeAspect="1"/>
          </p:cNvSpPr>
          <p:nvPr/>
        </p:nvSpPr>
        <p:spPr>
          <a:xfrm>
            <a:off x="6700795" y="1768873"/>
            <a:ext cx="1747594" cy="2794575"/>
          </a:xfrm>
          <a:prstGeom prst="rect">
            <a:avLst/>
          </a:prstGeom>
          <a:blipFill dpi="0" rotWithShape="1">
            <a:blip r:embed="rId5" cstate="print">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Arial"/>
              <a:ea typeface="+mn-ea"/>
              <a:cs typeface="+mn-cs"/>
            </a:endParaRPr>
          </a:p>
        </p:txBody>
      </p:sp>
      <p:sp>
        <p:nvSpPr>
          <p:cNvPr id="20" name="Rectangle 19"/>
          <p:cNvSpPr>
            <a:spLocks noChangeAspect="1"/>
          </p:cNvSpPr>
          <p:nvPr/>
        </p:nvSpPr>
        <p:spPr>
          <a:xfrm>
            <a:off x="6558943" y="2025256"/>
            <a:ext cx="2990408" cy="2709522"/>
          </a:xfrm>
          <a:prstGeom prst="rect">
            <a:avLst/>
          </a:prstGeom>
          <a:blipFill dpi="0" rotWithShape="1">
            <a:blip r:embed="rId6" cstate="print">
              <a:alphaModFix amt="70000"/>
              <a:extLst>
                <a:ext uri="{28A0092B-C50C-407E-A947-70E740481C1C}">
                  <a14:useLocalDpi xmlns:a14="http://schemas.microsoft.com/office/drawing/2010/main" val="0"/>
                </a:ext>
              </a:extLst>
            </a:blip>
            <a:srcRect/>
            <a:stretch>
              <a:fillRect r="-411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p:cNvSpPr>
            <a:spLocks noChangeAspect="1"/>
          </p:cNvSpPr>
          <p:nvPr/>
        </p:nvSpPr>
        <p:spPr>
          <a:xfrm>
            <a:off x="6387770" y="2266820"/>
            <a:ext cx="3168974" cy="3651928"/>
          </a:xfrm>
          <a:prstGeom prst="rect">
            <a:avLst/>
          </a:prstGeom>
          <a:blipFill dpi="0" rotWithShape="1">
            <a:blip r:embed="rId7">
              <a:alphaModFix amt="70000"/>
              <a:extLst>
                <a:ext uri="{28A0092B-C50C-407E-A947-70E740481C1C}">
                  <a14:useLocalDpi xmlns:a14="http://schemas.microsoft.com/office/drawing/2010/main" val="0"/>
                </a:ext>
              </a:extLst>
            </a:blip>
            <a:srcRect/>
            <a:stretch>
              <a:fillRect r="-885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p:cNvSpPr>
            <a:spLocks noChangeAspect="1"/>
          </p:cNvSpPr>
          <p:nvPr/>
        </p:nvSpPr>
        <p:spPr>
          <a:xfrm>
            <a:off x="5700507" y="3200835"/>
            <a:ext cx="3887558" cy="1555653"/>
          </a:xfrm>
          <a:prstGeom prst="rect">
            <a:avLst/>
          </a:prstGeom>
          <a:blipFill dpi="0" rotWithShape="1">
            <a:blip r:embed="rId8">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p:cNvSpPr>
            <a:spLocks noChangeAspect="1"/>
          </p:cNvSpPr>
          <p:nvPr/>
        </p:nvSpPr>
        <p:spPr>
          <a:xfrm>
            <a:off x="4787395" y="1929034"/>
            <a:ext cx="1419862" cy="902704"/>
          </a:xfrm>
          <a:prstGeom prst="rect">
            <a:avLst/>
          </a:prstGeom>
          <a:blipFill dpi="0" rotWithShape="1">
            <a:blip r:embed="rId9">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p:cNvSpPr>
            <a:spLocks noChangeAspect="1"/>
          </p:cNvSpPr>
          <p:nvPr/>
        </p:nvSpPr>
        <p:spPr>
          <a:xfrm>
            <a:off x="3589146" y="1702059"/>
            <a:ext cx="2672695" cy="1948242"/>
          </a:xfrm>
          <a:prstGeom prst="rect">
            <a:avLst/>
          </a:prstGeom>
          <a:blipFill dpi="0" rotWithShape="1">
            <a:blip r:embed="rId10">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p:cNvSpPr>
            <a:spLocks noChangeAspect="1"/>
          </p:cNvSpPr>
          <p:nvPr/>
        </p:nvSpPr>
        <p:spPr>
          <a:xfrm>
            <a:off x="4666423" y="1993166"/>
            <a:ext cx="1652155" cy="1003647"/>
          </a:xfrm>
          <a:prstGeom prst="rect">
            <a:avLst/>
          </a:prstGeom>
          <a:blipFill dpi="0" rotWithShape="1">
            <a:blip r:embed="rId11">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p:cNvSpPr>
            <a:spLocks noChangeAspect="1"/>
          </p:cNvSpPr>
          <p:nvPr/>
        </p:nvSpPr>
        <p:spPr>
          <a:xfrm>
            <a:off x="5194662" y="596886"/>
            <a:ext cx="1278903" cy="850838"/>
          </a:xfrm>
          <a:prstGeom prst="rect">
            <a:avLst/>
          </a:prstGeom>
          <a:blipFill dpi="0" rotWithShape="1">
            <a:blip r:embed="rId12">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Arial"/>
              <a:ea typeface="+mn-ea"/>
              <a:cs typeface="+mn-cs"/>
            </a:endParaRPr>
          </a:p>
        </p:txBody>
      </p:sp>
      <p:sp>
        <p:nvSpPr>
          <p:cNvPr id="18" name="Rectangle 17"/>
          <p:cNvSpPr>
            <a:spLocks noChangeAspect="1"/>
          </p:cNvSpPr>
          <p:nvPr/>
        </p:nvSpPr>
        <p:spPr>
          <a:xfrm>
            <a:off x="5236626" y="1244942"/>
            <a:ext cx="597710" cy="591911"/>
          </a:xfrm>
          <a:prstGeom prst="rect">
            <a:avLst/>
          </a:prstGeom>
          <a:blipFill dpi="0" rotWithShape="1">
            <a:blip r:embed="rId13" cstate="print">
              <a:alphaModFix amt="70000"/>
              <a:extLst>
                <a:ext uri="{BEBA8EAE-BF5A-486C-A8C5-ECC9F3942E4B}">
                  <a14:imgProps xmlns:a14="http://schemas.microsoft.com/office/drawing/2010/main">
                    <a14:imgLayer r:embed="rId14">
                      <a14:imgEffect>
                        <a14:backgroundRemoval t="7386" b="97159" l="0" r="9433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Arial"/>
              <a:ea typeface="+mn-ea"/>
              <a:cs typeface="+mn-cs"/>
            </a:endParaRPr>
          </a:p>
        </p:txBody>
      </p:sp>
      <p:sp>
        <p:nvSpPr>
          <p:cNvPr id="19" name="Rectangle 18"/>
          <p:cNvSpPr>
            <a:spLocks noChangeAspect="1"/>
          </p:cNvSpPr>
          <p:nvPr/>
        </p:nvSpPr>
        <p:spPr>
          <a:xfrm>
            <a:off x="6226237" y="1820504"/>
            <a:ext cx="437490" cy="759626"/>
          </a:xfrm>
          <a:prstGeom prst="rect">
            <a:avLst/>
          </a:prstGeom>
          <a:blipFill dpi="0" rotWithShape="1">
            <a:blip r:embed="rId15" cstate="print">
              <a:alphaModFix amt="70000"/>
              <a:extLst>
                <a:ext uri="{BEBA8EAE-BF5A-486C-A8C5-ECC9F3942E4B}">
                  <a14:imgProps xmlns:a14="http://schemas.microsoft.com/office/drawing/2010/main">
                    <a14:imgLayer r:embed="rId16">
                      <a14:imgEffect>
                        <a14:backgroundRemoval t="5909" b="90000" l="8966" r="93103"/>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Arial"/>
              <a:ea typeface="+mn-ea"/>
              <a:cs typeface="+mn-cs"/>
            </a:endParaRPr>
          </a:p>
        </p:txBody>
      </p:sp>
      <p:sp>
        <p:nvSpPr>
          <p:cNvPr id="26" name="Rectangle 25"/>
          <p:cNvSpPr>
            <a:spLocks noChangeAspect="1"/>
          </p:cNvSpPr>
          <p:nvPr/>
        </p:nvSpPr>
        <p:spPr>
          <a:xfrm>
            <a:off x="5802021" y="2054841"/>
            <a:ext cx="1595057" cy="1759356"/>
          </a:xfrm>
          <a:prstGeom prst="rect">
            <a:avLst/>
          </a:prstGeom>
          <a:blipFill dpi="0" rotWithShape="1">
            <a:blip r:embed="rId17">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p:cNvSpPr>
            <a:spLocks noChangeAspect="1"/>
          </p:cNvSpPr>
          <p:nvPr/>
        </p:nvSpPr>
        <p:spPr>
          <a:xfrm>
            <a:off x="6014032" y="2234947"/>
            <a:ext cx="1569758" cy="1521629"/>
          </a:xfrm>
          <a:prstGeom prst="rect">
            <a:avLst/>
          </a:prstGeom>
          <a:blipFill dpi="0" rotWithShape="1">
            <a:blip r:embed="rId18">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23"/>
          <p:cNvSpPr>
            <a:spLocks noChangeAspect="1"/>
          </p:cNvSpPr>
          <p:nvPr/>
        </p:nvSpPr>
        <p:spPr>
          <a:xfrm>
            <a:off x="4653337" y="2749881"/>
            <a:ext cx="1600571" cy="2751406"/>
          </a:xfrm>
          <a:prstGeom prst="rect">
            <a:avLst/>
          </a:prstGeom>
          <a:blipFill dpi="0" rotWithShape="1">
            <a:blip r:embed="rId19" cstate="print">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p:cNvSpPr>
            <a:spLocks noChangeAspect="1"/>
          </p:cNvSpPr>
          <p:nvPr/>
        </p:nvSpPr>
        <p:spPr>
          <a:xfrm>
            <a:off x="7218642" y="4653997"/>
            <a:ext cx="646876" cy="434026"/>
          </a:xfrm>
          <a:prstGeom prst="rect">
            <a:avLst/>
          </a:prstGeom>
          <a:blipFill dpi="0" rotWithShape="1">
            <a:blip r:embed="rId20" cstate="print">
              <a:alphaModFix amt="70000"/>
              <a:extLst>
                <a:ext uri="{BEBA8EAE-BF5A-486C-A8C5-ECC9F3942E4B}">
                  <a14:imgProps xmlns:a14="http://schemas.microsoft.com/office/drawing/2010/main">
                    <a14:imgLayer r:embed="rId21">
                      <a14:imgEffect>
                        <a14:backgroundRemoval t="7843" b="95588" l="9441" r="96154">
                          <a14:backgroundMark x1="55944" y1="31863" x2="55944" y2="31863"/>
                        </a14:backgroundRemoval>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14"/>
          <p:cNvSpPr>
            <a:spLocks noChangeAspect="1"/>
          </p:cNvSpPr>
          <p:nvPr/>
        </p:nvSpPr>
        <p:spPr>
          <a:xfrm>
            <a:off x="6366089" y="5214668"/>
            <a:ext cx="2209324" cy="800383"/>
          </a:xfrm>
          <a:prstGeom prst="rect">
            <a:avLst/>
          </a:prstGeom>
          <a:blipFill dpi="0" rotWithShape="1">
            <a:blip r:embed="rId22" cstate="print">
              <a:alphaModFix amt="70000"/>
              <a:extLst>
                <a:ext uri="{28A0092B-C50C-407E-A947-70E740481C1C}">
                  <a14:useLocalDpi xmlns:a14="http://schemas.microsoft.com/office/drawing/2010/main" val="0"/>
                </a:ext>
              </a:extLst>
            </a:blip>
            <a:srcRect/>
            <a:stretch>
              <a:fillRect b="-629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p:cNvSpPr>
            <a:spLocks noChangeAspect="1"/>
          </p:cNvSpPr>
          <p:nvPr/>
        </p:nvSpPr>
        <p:spPr>
          <a:xfrm>
            <a:off x="6757016" y="3876827"/>
            <a:ext cx="852157" cy="1044171"/>
          </a:xfrm>
          <a:prstGeom prst="rect">
            <a:avLst/>
          </a:prstGeom>
          <a:blipFill dpi="0" rotWithShape="1">
            <a:blip r:embed="rId23" cstate="print">
              <a:alphaModFix amt="70000"/>
              <a:extLst>
                <a:ext uri="{BEBA8EAE-BF5A-486C-A8C5-ECC9F3942E4B}">
                  <a14:imgProps xmlns:a14="http://schemas.microsoft.com/office/drawing/2010/main">
                    <a14:imgLayer r:embed="rId24">
                      <a14:imgEffect>
                        <a14:backgroundRemoval t="2975" b="96796" l="1676" r="95251">
                          <a14:foregroundMark x1="72067" y1="66819" x2="72067" y2="66819"/>
                          <a14:backgroundMark x1="28771" y1="36384" x2="28771" y2="36384"/>
                          <a14:backgroundMark x1="31006" y1="19451" x2="31006" y2="19451"/>
                          <a14:backgroundMark x1="44134" y1="27918" x2="44134" y2="27918"/>
                          <a14:backgroundMark x1="56704" y1="71854" x2="56704" y2="71854"/>
                          <a14:backgroundMark x1="54749" y1="65675" x2="54749" y2="65675"/>
                        </a14:backgroundRemoval>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p:cNvSpPr>
            <a:spLocks noChangeAspect="1"/>
          </p:cNvSpPr>
          <p:nvPr/>
        </p:nvSpPr>
        <p:spPr>
          <a:xfrm>
            <a:off x="7190295" y="2881259"/>
            <a:ext cx="1951212" cy="1735601"/>
          </a:xfrm>
          <a:prstGeom prst="rect">
            <a:avLst/>
          </a:prstGeom>
          <a:blipFill dpi="0" rotWithShape="1">
            <a:blip r:embed="rId25" cstate="print">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p:cNvSpPr>
            <a:spLocks noChangeAspect="1"/>
          </p:cNvSpPr>
          <p:nvPr/>
        </p:nvSpPr>
        <p:spPr>
          <a:xfrm>
            <a:off x="6568252" y="695496"/>
            <a:ext cx="2164180" cy="2296292"/>
          </a:xfrm>
          <a:prstGeom prst="rect">
            <a:avLst/>
          </a:prstGeom>
          <a:blipFill dpi="0" rotWithShape="1">
            <a:blip r:embed="rId26">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Arial"/>
              <a:ea typeface="+mn-ea"/>
              <a:cs typeface="+mn-cs"/>
            </a:endParaRPr>
          </a:p>
        </p:txBody>
      </p:sp>
      <p:sp>
        <p:nvSpPr>
          <p:cNvPr id="2" name="Rectangle 1"/>
          <p:cNvSpPr>
            <a:spLocks noChangeAspect="1"/>
          </p:cNvSpPr>
          <p:nvPr/>
        </p:nvSpPr>
        <p:spPr>
          <a:xfrm>
            <a:off x="6009987" y="1598353"/>
            <a:ext cx="3563964" cy="2430136"/>
          </a:xfrm>
          <a:prstGeom prst="rect">
            <a:avLst/>
          </a:prstGeom>
          <a:blipFill dpi="0" rotWithShape="1">
            <a:blip r:embed="rId27">
              <a:alphaModFix amt="70000"/>
              <a:extLst>
                <a:ext uri="{28A0092B-C50C-407E-A947-70E740481C1C}">
                  <a14:useLocalDpi xmlns:a14="http://schemas.microsoft.com/office/drawing/2010/main" val="0"/>
                </a:ext>
              </a:extLst>
            </a:blip>
            <a:srcRect/>
            <a:stretch>
              <a:fillRect r="-294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p:cNvSpPr>
            <a:spLocks noChangeAspect="1"/>
          </p:cNvSpPr>
          <p:nvPr/>
        </p:nvSpPr>
        <p:spPr>
          <a:xfrm>
            <a:off x="6870375" y="2580927"/>
            <a:ext cx="2664384" cy="1847977"/>
          </a:xfrm>
          <a:prstGeom prst="rect">
            <a:avLst/>
          </a:prstGeom>
          <a:blipFill dpi="0" rotWithShape="1">
            <a:blip r:embed="rId28">
              <a:alphaModFix amt="70000"/>
              <a:extLst>
                <a:ext uri="{28A0092B-C50C-407E-A947-70E740481C1C}">
                  <a14:useLocalDpi xmlns:a14="http://schemas.microsoft.com/office/drawing/2010/main" val="0"/>
                </a:ext>
              </a:extLst>
            </a:blip>
            <a:srcRect/>
            <a:stretch>
              <a:fillRect r="-1053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Arial"/>
              <a:ea typeface="+mn-ea"/>
              <a:cs typeface="+mn-cs"/>
            </a:endParaRPr>
          </a:p>
        </p:txBody>
      </p:sp>
      <p:sp>
        <p:nvSpPr>
          <p:cNvPr id="23" name="Rectangle 22"/>
          <p:cNvSpPr>
            <a:spLocks noChangeAspect="1"/>
          </p:cNvSpPr>
          <p:nvPr/>
        </p:nvSpPr>
        <p:spPr>
          <a:xfrm>
            <a:off x="6633269" y="1680126"/>
            <a:ext cx="2901427" cy="4491504"/>
          </a:xfrm>
          <a:prstGeom prst="rect">
            <a:avLst/>
          </a:prstGeom>
          <a:blipFill dpi="0" rotWithShape="1">
            <a:blip r:embed="rId29">
              <a:alphaModFix amt="70000"/>
              <a:extLst>
                <a:ext uri="{28A0092B-C50C-407E-A947-70E740481C1C}">
                  <a14:useLocalDpi xmlns:a14="http://schemas.microsoft.com/office/drawing/2010/main" val="0"/>
                </a:ext>
              </a:extLst>
            </a:blip>
            <a:srcRect/>
            <a:stretch>
              <a:fillRect t="1" r="-35368" b="-1025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p:cNvSpPr>
            <a:spLocks noChangeAspect="1"/>
          </p:cNvSpPr>
          <p:nvPr/>
        </p:nvSpPr>
        <p:spPr>
          <a:xfrm>
            <a:off x="3056597" y="2342141"/>
            <a:ext cx="1053238" cy="1187808"/>
          </a:xfrm>
          <a:prstGeom prst="rect">
            <a:avLst/>
          </a:prstGeom>
          <a:blipFill dpi="0" rotWithShape="1">
            <a:blip r:embed="rId30" cstate="print">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Arial"/>
              <a:ea typeface="+mn-ea"/>
              <a:cs typeface="+mn-cs"/>
            </a:endParaRPr>
          </a:p>
        </p:txBody>
      </p:sp>
      <p:sp>
        <p:nvSpPr>
          <p:cNvPr id="28" name="Title 1"/>
          <p:cNvSpPr>
            <a:spLocks noGrp="1"/>
          </p:cNvSpPr>
          <p:nvPr>
            <p:ph type="title"/>
          </p:nvPr>
        </p:nvSpPr>
        <p:spPr>
          <a:xfrm>
            <a:off x="1055040" y="65183"/>
            <a:ext cx="5860767" cy="1143000"/>
          </a:xfrm>
          <a:ln>
            <a:noFill/>
          </a:ln>
        </p:spPr>
        <p:txBody>
          <a:bodyPr/>
          <a:lstStyle/>
          <a:p>
            <a:r>
              <a:rPr lang="en-US" dirty="0">
                <a:ln>
                  <a:solidFill>
                    <a:schemeClr val="bg1"/>
                  </a:solidFill>
                </a:ln>
              </a:rPr>
              <a:t>Why - Extreme Storms (2010-2019)</a:t>
            </a:r>
          </a:p>
        </p:txBody>
      </p:sp>
      <p:pic>
        <p:nvPicPr>
          <p:cNvPr id="27" name="Picture 26"/>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896424" y="251840"/>
            <a:ext cx="7097115" cy="5896798"/>
          </a:xfrm>
          <a:prstGeom prst="rect">
            <a:avLst/>
          </a:prstGeom>
        </p:spPr>
      </p:pic>
      <p:pic>
        <p:nvPicPr>
          <p:cNvPr id="29" name="Picture 28"/>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828469" y="594917"/>
            <a:ext cx="6535062" cy="5668166"/>
          </a:xfrm>
          <a:prstGeom prst="rect">
            <a:avLst/>
          </a:prstGeom>
        </p:spPr>
      </p:pic>
      <p:pic>
        <p:nvPicPr>
          <p:cNvPr id="30" name="Picture 29"/>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780837" y="475838"/>
            <a:ext cx="6630325" cy="5906324"/>
          </a:xfrm>
          <a:prstGeom prst="rect">
            <a:avLst/>
          </a:prstGeom>
        </p:spPr>
      </p:pic>
    </p:spTree>
    <p:extLst>
      <p:ext uri="{BB962C8B-B14F-4D97-AF65-F5344CB8AC3E}">
        <p14:creationId xmlns:p14="http://schemas.microsoft.com/office/powerpoint/2010/main" val="5951882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500"/>
                                        <p:tgtEl>
                                          <p:spTgt spid="9"/>
                                        </p:tgtEl>
                                      </p:cBhvr>
                                    </p:animEffect>
                                  </p:childTnLst>
                                </p:cTn>
                              </p:par>
                            </p:childTnLst>
                          </p:cTn>
                        </p:par>
                        <p:par>
                          <p:cTn id="11" fill="hold">
                            <p:stCondLst>
                              <p:cond delay="500"/>
                            </p:stCondLst>
                            <p:childTnLst>
                              <p:par>
                                <p:cTn id="12" presetID="21" presetClass="entr" presetSubtype="1"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heel(1)">
                                      <p:cBhvr>
                                        <p:cTn id="14" dur="500"/>
                                        <p:tgtEl>
                                          <p:spTgt spid="15"/>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heel(1)">
                                      <p:cBhvr>
                                        <p:cTn id="17" dur="500"/>
                                        <p:tgtEl>
                                          <p:spTgt spid="18"/>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heel(1)">
                                      <p:cBhvr>
                                        <p:cTn id="20" dur="500"/>
                                        <p:tgtEl>
                                          <p:spTgt spid="19"/>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500"/>
                                        <p:tgtEl>
                                          <p:spTgt spid="17"/>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heel(1)">
                                      <p:cBhvr>
                                        <p:cTn id="26" dur="500"/>
                                        <p:tgtEl>
                                          <p:spTgt spid="24"/>
                                        </p:tgtEl>
                                      </p:cBhvr>
                                    </p:animEffect>
                                  </p:childTnLst>
                                </p:cTn>
                              </p:par>
                            </p:childTnLst>
                          </p:cTn>
                        </p:par>
                        <p:par>
                          <p:cTn id="27" fill="hold">
                            <p:stCondLst>
                              <p:cond delay="1000"/>
                            </p:stCondLst>
                            <p:childTnLst>
                              <p:par>
                                <p:cTn id="28" presetID="21" presetClass="entr" presetSubtype="1"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heel(1)">
                                      <p:cBhvr>
                                        <p:cTn id="30" dur="500"/>
                                        <p:tgtEl>
                                          <p:spTgt spid="22"/>
                                        </p:tgtEl>
                                      </p:cBhvr>
                                    </p:animEffect>
                                  </p:childTnLst>
                                </p:cTn>
                              </p:par>
                            </p:childTnLst>
                          </p:cTn>
                        </p:par>
                        <p:par>
                          <p:cTn id="31" fill="hold">
                            <p:stCondLst>
                              <p:cond delay="1500"/>
                            </p:stCondLst>
                            <p:childTnLst>
                              <p:par>
                                <p:cTn id="32" presetID="21" presetClass="entr" presetSubtype="1"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heel(1)">
                                      <p:cBhvr>
                                        <p:cTn id="34" dur="500"/>
                                        <p:tgtEl>
                                          <p:spTgt spid="21"/>
                                        </p:tgtEl>
                                      </p:cBhvr>
                                    </p:animEffect>
                                  </p:childTnLst>
                                </p:cTn>
                              </p:par>
                            </p:childTnLst>
                          </p:cTn>
                        </p:par>
                        <p:par>
                          <p:cTn id="35" fill="hold">
                            <p:stCondLst>
                              <p:cond delay="2000"/>
                            </p:stCondLst>
                            <p:childTnLst>
                              <p:par>
                                <p:cTn id="36" presetID="21" presetClass="entr" presetSubtype="1"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heel(1)">
                                      <p:cBhvr>
                                        <p:cTn id="38" dur="500"/>
                                        <p:tgtEl>
                                          <p:spTgt spid="13"/>
                                        </p:tgtEl>
                                      </p:cBhvr>
                                    </p:animEffect>
                                  </p:childTnLst>
                                </p:cTn>
                              </p:par>
                            </p:childTnLst>
                          </p:cTn>
                        </p:par>
                        <p:par>
                          <p:cTn id="39" fill="hold">
                            <p:stCondLst>
                              <p:cond delay="2500"/>
                            </p:stCondLst>
                            <p:childTnLst>
                              <p:par>
                                <p:cTn id="40" presetID="21"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heel(1)">
                                      <p:cBhvr>
                                        <p:cTn id="42" dur="500"/>
                                        <p:tgtEl>
                                          <p:spTgt spid="26"/>
                                        </p:tgtEl>
                                      </p:cBhvr>
                                    </p:animEffect>
                                  </p:childTnLst>
                                </p:cTn>
                              </p:par>
                            </p:childTnLst>
                          </p:cTn>
                        </p:par>
                        <p:par>
                          <p:cTn id="43" fill="hold">
                            <p:stCondLst>
                              <p:cond delay="3000"/>
                            </p:stCondLst>
                            <p:childTnLst>
                              <p:par>
                                <p:cTn id="44" presetID="21" presetClass="entr" presetSubtype="1" fill="hold" grpId="0"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heel(1)">
                                      <p:cBhvr>
                                        <p:cTn id="46" dur="500"/>
                                        <p:tgtEl>
                                          <p:spTgt spid="4"/>
                                        </p:tgtEl>
                                      </p:cBhvr>
                                    </p:animEffect>
                                  </p:childTnLst>
                                </p:cTn>
                              </p:par>
                            </p:childTnLst>
                          </p:cTn>
                        </p:par>
                        <p:par>
                          <p:cTn id="47" fill="hold">
                            <p:stCondLst>
                              <p:cond delay="3500"/>
                            </p:stCondLst>
                            <p:childTnLst>
                              <p:par>
                                <p:cTn id="48" presetID="21" presetClass="entr" presetSubtype="1"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heel(1)">
                                      <p:cBhvr>
                                        <p:cTn id="50" dur="500"/>
                                        <p:tgtEl>
                                          <p:spTgt spid="20"/>
                                        </p:tgtEl>
                                      </p:cBhvr>
                                    </p:animEffect>
                                  </p:childTnLst>
                                </p:cTn>
                              </p:par>
                            </p:childTnLst>
                          </p:cTn>
                        </p:par>
                        <p:par>
                          <p:cTn id="51" fill="hold">
                            <p:stCondLst>
                              <p:cond delay="4000"/>
                            </p:stCondLst>
                            <p:childTnLst>
                              <p:par>
                                <p:cTn id="52" presetID="21" presetClass="entr" presetSubtype="1" fill="hold" grpId="0" nodeType="after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heel(1)">
                                      <p:cBhvr>
                                        <p:cTn id="54" dur="500"/>
                                        <p:tgtEl>
                                          <p:spTgt spid="5"/>
                                        </p:tgtEl>
                                      </p:cBhvr>
                                    </p:animEffect>
                                  </p:childTnLst>
                                </p:cTn>
                              </p:par>
                            </p:childTnLst>
                          </p:cTn>
                        </p:par>
                        <p:par>
                          <p:cTn id="55" fill="hold">
                            <p:stCondLst>
                              <p:cond delay="4500"/>
                            </p:stCondLst>
                            <p:childTnLst>
                              <p:par>
                                <p:cTn id="56" presetID="21" presetClass="entr" presetSubtype="1" fill="hold" grpId="0"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heel(1)">
                                      <p:cBhvr>
                                        <p:cTn id="58" dur="500"/>
                                        <p:tgtEl>
                                          <p:spTgt spid="11"/>
                                        </p:tgtEl>
                                      </p:cBhvr>
                                    </p:animEffect>
                                  </p:childTnLst>
                                </p:cTn>
                              </p:par>
                            </p:childTnLst>
                          </p:cTn>
                        </p:par>
                        <p:par>
                          <p:cTn id="59" fill="hold">
                            <p:stCondLst>
                              <p:cond delay="5000"/>
                            </p:stCondLst>
                            <p:childTnLst>
                              <p:par>
                                <p:cTn id="60" presetID="21" presetClass="entr" presetSubtype="1" fill="hold" grpId="0" nodeType="after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wheel(1)">
                                      <p:cBhvr>
                                        <p:cTn id="62" dur="500"/>
                                        <p:tgtEl>
                                          <p:spTgt spid="6"/>
                                        </p:tgtEl>
                                      </p:cBhvr>
                                    </p:animEffect>
                                  </p:childTnLst>
                                </p:cTn>
                              </p:par>
                            </p:childTnLst>
                          </p:cTn>
                        </p:par>
                        <p:par>
                          <p:cTn id="63" fill="hold">
                            <p:stCondLst>
                              <p:cond delay="5500"/>
                            </p:stCondLst>
                            <p:childTnLst>
                              <p:par>
                                <p:cTn id="64" presetID="21" presetClass="entr" presetSubtype="1"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heel(1)">
                                      <p:cBhvr>
                                        <p:cTn id="66" dur="500"/>
                                        <p:tgtEl>
                                          <p:spTgt spid="7"/>
                                        </p:tgtEl>
                                      </p:cBhvr>
                                    </p:animEffect>
                                  </p:childTnLst>
                                </p:cTn>
                              </p:par>
                              <p:par>
                                <p:cTn id="67" presetID="21" presetClass="entr" presetSubtype="1" fill="hold" grpId="0" nodeType="with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wheel(1)">
                                      <p:cBhvr>
                                        <p:cTn id="69" dur="500"/>
                                        <p:tgtEl>
                                          <p:spTgt spid="10"/>
                                        </p:tgtEl>
                                      </p:cBhvr>
                                    </p:animEffect>
                                  </p:childTnLst>
                                </p:cTn>
                              </p:par>
                            </p:childTnLst>
                          </p:cTn>
                        </p:par>
                        <p:par>
                          <p:cTn id="70" fill="hold">
                            <p:stCondLst>
                              <p:cond delay="6000"/>
                            </p:stCondLst>
                            <p:childTnLst>
                              <p:par>
                                <p:cTn id="71" presetID="21" presetClass="entr" presetSubtype="1" fill="hold" grpId="0" nodeType="after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wheel(1)">
                                      <p:cBhvr>
                                        <p:cTn id="73" dur="500"/>
                                        <p:tgtEl>
                                          <p:spTgt spid="8"/>
                                        </p:tgtEl>
                                      </p:cBhvr>
                                    </p:animEffect>
                                  </p:childTnLst>
                                </p:cTn>
                              </p:par>
                            </p:childTnLst>
                          </p:cTn>
                        </p:par>
                        <p:par>
                          <p:cTn id="74" fill="hold">
                            <p:stCondLst>
                              <p:cond delay="6500"/>
                            </p:stCondLst>
                            <p:childTnLst>
                              <p:par>
                                <p:cTn id="75" presetID="21" presetClass="entr" presetSubtype="1" fill="hold" grpId="0" nodeType="afterEffect">
                                  <p:stCondLst>
                                    <p:cond delay="0"/>
                                  </p:stCondLst>
                                  <p:childTnLst>
                                    <p:set>
                                      <p:cBhvr>
                                        <p:cTn id="76" dur="1" fill="hold">
                                          <p:stCondLst>
                                            <p:cond delay="0"/>
                                          </p:stCondLst>
                                        </p:cTn>
                                        <p:tgtEl>
                                          <p:spTgt spid="2"/>
                                        </p:tgtEl>
                                        <p:attrNameLst>
                                          <p:attrName>style.visibility</p:attrName>
                                        </p:attrNameLst>
                                      </p:cBhvr>
                                      <p:to>
                                        <p:strVal val="visible"/>
                                      </p:to>
                                    </p:set>
                                    <p:animEffect transition="in" filter="wheel(1)">
                                      <p:cBhvr>
                                        <p:cTn id="77" dur="500"/>
                                        <p:tgtEl>
                                          <p:spTgt spid="2"/>
                                        </p:tgtEl>
                                      </p:cBhvr>
                                    </p:animEffect>
                                  </p:childTnLst>
                                </p:cTn>
                              </p:par>
                            </p:childTnLst>
                          </p:cTn>
                        </p:par>
                        <p:par>
                          <p:cTn id="78" fill="hold">
                            <p:stCondLst>
                              <p:cond delay="7000"/>
                            </p:stCondLst>
                            <p:childTnLst>
                              <p:par>
                                <p:cTn id="79" presetID="21" presetClass="entr" presetSubtype="1" fill="hold" grpId="0" nodeType="after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wheel(1)">
                                      <p:cBhvr>
                                        <p:cTn id="81" dur="500"/>
                                        <p:tgtEl>
                                          <p:spTgt spid="14"/>
                                        </p:tgtEl>
                                      </p:cBhvr>
                                    </p:animEffect>
                                  </p:childTnLst>
                                </p:cTn>
                              </p:par>
                            </p:childTnLst>
                          </p:cTn>
                        </p:par>
                        <p:par>
                          <p:cTn id="82" fill="hold">
                            <p:stCondLst>
                              <p:cond delay="7500"/>
                            </p:stCondLst>
                            <p:childTnLst>
                              <p:par>
                                <p:cTn id="83" presetID="21" presetClass="entr" presetSubtype="1" fill="hold" grpId="0" nodeType="afterEffect">
                                  <p:stCondLst>
                                    <p:cond delay="0"/>
                                  </p:stCondLst>
                                  <p:childTnLst>
                                    <p:set>
                                      <p:cBhvr>
                                        <p:cTn id="84" dur="1" fill="hold">
                                          <p:stCondLst>
                                            <p:cond delay="0"/>
                                          </p:stCondLst>
                                        </p:cTn>
                                        <p:tgtEl>
                                          <p:spTgt spid="3"/>
                                        </p:tgtEl>
                                        <p:attrNameLst>
                                          <p:attrName>style.visibility</p:attrName>
                                        </p:attrNameLst>
                                      </p:cBhvr>
                                      <p:to>
                                        <p:strVal val="visible"/>
                                      </p:to>
                                    </p:set>
                                    <p:animEffect transition="in" filter="wheel(1)">
                                      <p:cBhvr>
                                        <p:cTn id="85" dur="500"/>
                                        <p:tgtEl>
                                          <p:spTgt spid="3"/>
                                        </p:tgtEl>
                                      </p:cBhvr>
                                    </p:animEffect>
                                  </p:childTnLst>
                                </p:cTn>
                              </p:par>
                            </p:childTnLst>
                          </p:cTn>
                        </p:par>
                        <p:par>
                          <p:cTn id="86" fill="hold">
                            <p:stCondLst>
                              <p:cond delay="8000"/>
                            </p:stCondLst>
                            <p:childTnLst>
                              <p:par>
                                <p:cTn id="87" presetID="21" presetClass="entr" presetSubtype="1" fill="hold" grpId="0" nodeType="after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wheel(1)">
                                      <p:cBhvr>
                                        <p:cTn id="89" dur="500"/>
                                        <p:tgtEl>
                                          <p:spTgt spid="23"/>
                                        </p:tgtEl>
                                      </p:cBhvr>
                                    </p:animEffect>
                                  </p:childTnLst>
                                </p:cTn>
                              </p:par>
                            </p:childTnLst>
                          </p:cTn>
                        </p:par>
                        <p:par>
                          <p:cTn id="90" fill="hold">
                            <p:stCondLst>
                              <p:cond delay="8500"/>
                            </p:stCondLst>
                            <p:childTnLst>
                              <p:par>
                                <p:cTn id="91" presetID="21" presetClass="entr" presetSubtype="1" fill="hold" nodeType="afterEffect">
                                  <p:stCondLst>
                                    <p:cond delay="0"/>
                                  </p:stCondLst>
                                  <p:childTnLst>
                                    <p:set>
                                      <p:cBhvr>
                                        <p:cTn id="92" dur="1" fill="hold">
                                          <p:stCondLst>
                                            <p:cond delay="0"/>
                                          </p:stCondLst>
                                        </p:cTn>
                                        <p:tgtEl>
                                          <p:spTgt spid="30"/>
                                        </p:tgtEl>
                                        <p:attrNameLst>
                                          <p:attrName>style.visibility</p:attrName>
                                        </p:attrNameLst>
                                      </p:cBhvr>
                                      <p:to>
                                        <p:strVal val="visible"/>
                                      </p:to>
                                    </p:set>
                                    <p:animEffect transition="in" filter="wheel(1)">
                                      <p:cBhvr>
                                        <p:cTn id="93" dur="500"/>
                                        <p:tgtEl>
                                          <p:spTgt spid="30"/>
                                        </p:tgtEl>
                                      </p:cBhvr>
                                    </p:animEffect>
                                  </p:childTnLst>
                                </p:cTn>
                              </p:par>
                            </p:childTnLst>
                          </p:cTn>
                        </p:par>
                        <p:par>
                          <p:cTn id="94" fill="hold">
                            <p:stCondLst>
                              <p:cond delay="9000"/>
                            </p:stCondLst>
                            <p:childTnLst>
                              <p:par>
                                <p:cTn id="95" presetID="21" presetClass="entr" presetSubtype="1" fill="hold" nodeType="after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wheel(1)">
                                      <p:cBhvr>
                                        <p:cTn id="97" dur="500"/>
                                        <p:tgtEl>
                                          <p:spTgt spid="27"/>
                                        </p:tgtEl>
                                      </p:cBhvr>
                                    </p:animEffect>
                                  </p:childTnLst>
                                </p:cTn>
                              </p:par>
                            </p:childTnLst>
                          </p:cTn>
                        </p:par>
                        <p:par>
                          <p:cTn id="98" fill="hold">
                            <p:stCondLst>
                              <p:cond delay="9500"/>
                            </p:stCondLst>
                            <p:childTnLst>
                              <p:par>
                                <p:cTn id="99" presetID="21" presetClass="entr" presetSubtype="1" fill="hold" nodeType="after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wheel(1)">
                                      <p:cBhvr>
                                        <p:cTn id="10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animBg="1"/>
      <p:bldP spid="20" grpId="0" animBg="1"/>
      <p:bldP spid="11" grpId="0" animBg="1"/>
      <p:bldP spid="7" grpId="0" animBg="1"/>
      <p:bldP spid="17" grpId="0" animBg="1"/>
      <p:bldP spid="5" grpId="0" animBg="1"/>
      <p:bldP spid="6" grpId="0" animBg="1"/>
      <p:bldP spid="12" grpId="0" animBg="1"/>
      <p:bldP spid="18" grpId="0" animBg="1"/>
      <p:bldP spid="19" grpId="0" animBg="1"/>
      <p:bldP spid="26" grpId="0" animBg="1"/>
      <p:bldP spid="8" grpId="0" animBg="1"/>
      <p:bldP spid="24" grpId="0" animBg="1"/>
      <p:bldP spid="21" grpId="0" animBg="1"/>
      <p:bldP spid="15" grpId="0" animBg="1"/>
      <p:bldP spid="13" grpId="0" animBg="1"/>
      <p:bldP spid="14" grpId="0" animBg="1"/>
      <p:bldP spid="10" grpId="0" animBg="1"/>
      <p:bldP spid="2" grpId="0" animBg="1"/>
      <p:bldP spid="3" grpId="0" animBg="1"/>
      <p:bldP spid="2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4095C-A5CD-44D6-9CBE-E58468183267}"/>
              </a:ext>
            </a:extLst>
          </p:cNvPr>
          <p:cNvSpPr>
            <a:spLocks noGrp="1"/>
          </p:cNvSpPr>
          <p:nvPr>
            <p:ph type="title"/>
          </p:nvPr>
        </p:nvSpPr>
        <p:spPr/>
        <p:txBody>
          <a:bodyPr/>
          <a:lstStyle/>
          <a:p>
            <a:r>
              <a:rPr lang="en-US" sz="2800" dirty="0"/>
              <a:t>Precipitation STUDIES – How Much Precipitation?</a:t>
            </a:r>
          </a:p>
        </p:txBody>
      </p:sp>
      <p:sp>
        <p:nvSpPr>
          <p:cNvPr id="3" name="Content Placeholder 2">
            <a:extLst>
              <a:ext uri="{FF2B5EF4-FFF2-40B4-BE49-F238E27FC236}">
                <a16:creationId xmlns:a16="http://schemas.microsoft.com/office/drawing/2014/main" id="{FC922564-2F3F-4FC5-9C82-D7CAE47114B0}"/>
              </a:ext>
            </a:extLst>
          </p:cNvPr>
          <p:cNvSpPr>
            <a:spLocks noGrp="1"/>
          </p:cNvSpPr>
          <p:nvPr>
            <p:ph sz="quarter" idx="10"/>
          </p:nvPr>
        </p:nvSpPr>
        <p:spPr>
          <a:xfrm>
            <a:off x="466590" y="1678057"/>
            <a:ext cx="5179943" cy="4921526"/>
          </a:xfrm>
        </p:spPr>
        <p:txBody>
          <a:bodyPr/>
          <a:lstStyle/>
          <a:p>
            <a:pPr marL="285750" indent="-285750">
              <a:buFont typeface="Arial" panose="020B0604020202020204" pitchFamily="34" charset="0"/>
              <a:buChar char="•"/>
            </a:pPr>
            <a:r>
              <a:rPr lang="en-US" sz="3600" dirty="0"/>
              <a:t>NOAA Atlas 14</a:t>
            </a:r>
          </a:p>
          <a:p>
            <a:pPr marL="285750" indent="-285750">
              <a:buFont typeface="Arial" panose="020B0604020202020204" pitchFamily="34" charset="0"/>
              <a:buChar char="•"/>
            </a:pPr>
            <a:endParaRPr lang="en-US" sz="3600" dirty="0"/>
          </a:p>
          <a:p>
            <a:pPr marL="285750" indent="-285750">
              <a:buFont typeface="Arial" panose="020B0604020202020204" pitchFamily="34" charset="0"/>
              <a:buChar char="•"/>
            </a:pPr>
            <a:endParaRPr lang="en-US" sz="3600" dirty="0"/>
          </a:p>
          <a:p>
            <a:pPr marL="285750" indent="-285750">
              <a:buFont typeface="Arial" panose="020B0604020202020204" pitchFamily="34" charset="0"/>
              <a:buChar char="•"/>
            </a:pPr>
            <a:endParaRPr lang="en-US" sz="3600" dirty="0"/>
          </a:p>
          <a:p>
            <a:pPr marL="285750" indent="-285750">
              <a:buFont typeface="Arial" panose="020B0604020202020204" pitchFamily="34" charset="0"/>
              <a:buChar char="•"/>
            </a:pPr>
            <a:r>
              <a:rPr lang="en-US" sz="3600" dirty="0"/>
              <a:t>Texas storm study</a:t>
            </a:r>
          </a:p>
          <a:p>
            <a:pPr marL="285750" indent="-285750">
              <a:buFont typeface="Arial" panose="020B0604020202020204" pitchFamily="34" charset="0"/>
              <a:buChar char="•"/>
            </a:pPr>
            <a:endParaRPr lang="en-US" sz="3600" dirty="0"/>
          </a:p>
        </p:txBody>
      </p:sp>
      <p:pic>
        <p:nvPicPr>
          <p:cNvPr id="5" name="Picture 4">
            <a:extLst>
              <a:ext uri="{FF2B5EF4-FFF2-40B4-BE49-F238E27FC236}">
                <a16:creationId xmlns:a16="http://schemas.microsoft.com/office/drawing/2014/main" id="{AD98A546-7FA8-40BB-A9B4-CC70AD2C6E12}"/>
              </a:ext>
            </a:extLst>
          </p:cNvPr>
          <p:cNvPicPr>
            <a:picLocks noChangeAspect="1"/>
          </p:cNvPicPr>
          <p:nvPr/>
        </p:nvPicPr>
        <p:blipFill>
          <a:blip r:embed="rId2"/>
          <a:stretch>
            <a:fillRect/>
          </a:stretch>
        </p:blipFill>
        <p:spPr>
          <a:xfrm>
            <a:off x="6347791" y="3087598"/>
            <a:ext cx="1900033" cy="1482904"/>
          </a:xfrm>
          <a:prstGeom prst="rect">
            <a:avLst/>
          </a:prstGeom>
        </p:spPr>
      </p:pic>
      <p:pic>
        <p:nvPicPr>
          <p:cNvPr id="8" name="Picture 7">
            <a:extLst>
              <a:ext uri="{FF2B5EF4-FFF2-40B4-BE49-F238E27FC236}">
                <a16:creationId xmlns:a16="http://schemas.microsoft.com/office/drawing/2014/main" id="{F8F13999-86C6-4DF0-9007-51DCEAE703F9}"/>
              </a:ext>
            </a:extLst>
          </p:cNvPr>
          <p:cNvPicPr>
            <a:picLocks noChangeAspect="1"/>
          </p:cNvPicPr>
          <p:nvPr/>
        </p:nvPicPr>
        <p:blipFill>
          <a:blip r:embed="rId3"/>
          <a:stretch>
            <a:fillRect/>
          </a:stretch>
        </p:blipFill>
        <p:spPr>
          <a:xfrm>
            <a:off x="6347791" y="1302892"/>
            <a:ext cx="1613459" cy="1577998"/>
          </a:xfrm>
          <a:prstGeom prst="rect">
            <a:avLst/>
          </a:prstGeom>
        </p:spPr>
      </p:pic>
      <p:pic>
        <p:nvPicPr>
          <p:cNvPr id="19" name="Picture 18">
            <a:extLst>
              <a:ext uri="{FF2B5EF4-FFF2-40B4-BE49-F238E27FC236}">
                <a16:creationId xmlns:a16="http://schemas.microsoft.com/office/drawing/2014/main" id="{7A8DFEFF-949F-49CF-8D21-0C5E146CE311}"/>
              </a:ext>
            </a:extLst>
          </p:cNvPr>
          <p:cNvPicPr>
            <a:picLocks noChangeAspect="1"/>
          </p:cNvPicPr>
          <p:nvPr/>
        </p:nvPicPr>
        <p:blipFill>
          <a:blip r:embed="rId4"/>
          <a:stretch>
            <a:fillRect/>
          </a:stretch>
        </p:blipFill>
        <p:spPr>
          <a:xfrm>
            <a:off x="8247824" y="3087598"/>
            <a:ext cx="1687626" cy="1689612"/>
          </a:xfrm>
          <a:prstGeom prst="rect">
            <a:avLst/>
          </a:prstGeom>
        </p:spPr>
      </p:pic>
      <p:pic>
        <p:nvPicPr>
          <p:cNvPr id="20" name="Picture 19">
            <a:extLst>
              <a:ext uri="{FF2B5EF4-FFF2-40B4-BE49-F238E27FC236}">
                <a16:creationId xmlns:a16="http://schemas.microsoft.com/office/drawing/2014/main" id="{9EA632AD-0766-4EDB-92D9-CF85C048EB17}"/>
              </a:ext>
            </a:extLst>
          </p:cNvPr>
          <p:cNvPicPr>
            <a:picLocks noChangeAspect="1"/>
          </p:cNvPicPr>
          <p:nvPr/>
        </p:nvPicPr>
        <p:blipFill>
          <a:blip r:embed="rId5"/>
          <a:stretch>
            <a:fillRect/>
          </a:stretch>
        </p:blipFill>
        <p:spPr>
          <a:xfrm>
            <a:off x="9958090" y="3177706"/>
            <a:ext cx="1961878" cy="1302687"/>
          </a:xfrm>
          <a:prstGeom prst="rect">
            <a:avLst/>
          </a:prstGeom>
        </p:spPr>
      </p:pic>
      <p:sp>
        <p:nvSpPr>
          <p:cNvPr id="21" name="TextBox 20">
            <a:extLst>
              <a:ext uri="{FF2B5EF4-FFF2-40B4-BE49-F238E27FC236}">
                <a16:creationId xmlns:a16="http://schemas.microsoft.com/office/drawing/2014/main" id="{9037A397-3AAE-41E7-A63E-82563E05CAD5}"/>
              </a:ext>
            </a:extLst>
          </p:cNvPr>
          <p:cNvSpPr txBox="1"/>
          <p:nvPr/>
        </p:nvSpPr>
        <p:spPr>
          <a:xfrm>
            <a:off x="6241774" y="4565490"/>
            <a:ext cx="3366052" cy="369332"/>
          </a:xfrm>
          <a:prstGeom prst="rect">
            <a:avLst/>
          </a:prstGeom>
          <a:noFill/>
        </p:spPr>
        <p:txBody>
          <a:bodyPr wrap="square" rtlCol="0">
            <a:spAutoFit/>
          </a:bodyPr>
          <a:lstStyle/>
          <a:p>
            <a:r>
              <a:rPr lang="en-US" dirty="0"/>
              <a:t>Storm Inventory</a:t>
            </a:r>
          </a:p>
        </p:txBody>
      </p:sp>
    </p:spTree>
    <p:extLst>
      <p:ext uri="{BB962C8B-B14F-4D97-AF65-F5344CB8AC3E}">
        <p14:creationId xmlns:p14="http://schemas.microsoft.com/office/powerpoint/2010/main" val="1431138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1093" y="231815"/>
            <a:ext cx="9973920" cy="785419"/>
          </a:xfrm>
        </p:spPr>
        <p:txBody>
          <a:bodyPr/>
          <a:lstStyle/>
          <a:p>
            <a:r>
              <a:rPr lang="en-US" dirty="0"/>
              <a:t>Storm Shifting Technologies</a:t>
            </a:r>
          </a:p>
        </p:txBody>
      </p:sp>
      <p:sp>
        <p:nvSpPr>
          <p:cNvPr id="42" name="Content Placeholder 2">
            <a:extLst>
              <a:ext uri="{FF2B5EF4-FFF2-40B4-BE49-F238E27FC236}">
                <a16:creationId xmlns:a16="http://schemas.microsoft.com/office/drawing/2014/main" id="{9A5ABB48-C343-4CC7-91CF-06B2B6179ACD}"/>
              </a:ext>
            </a:extLst>
          </p:cNvPr>
          <p:cNvSpPr txBox="1">
            <a:spLocks/>
          </p:cNvSpPr>
          <p:nvPr/>
        </p:nvSpPr>
        <p:spPr bwMode="auto">
          <a:xfrm>
            <a:off x="410580" y="1363071"/>
            <a:ext cx="5181837" cy="25104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ct val="0"/>
              </a:spcAft>
              <a:buFont typeface="Arial" pitchFamily="34" charset="0"/>
              <a:defRPr sz="1575" kern="1200">
                <a:solidFill>
                  <a:schemeClr val="tx1">
                    <a:lumMod val="75000"/>
                    <a:lumOff val="25000"/>
                  </a:schemeClr>
                </a:solidFill>
                <a:latin typeface="Arial" pitchFamily="34" charset="0"/>
                <a:ea typeface="ＭＳ Ｐゴシック" charset="0"/>
                <a:cs typeface="Arial" pitchFamily="34" charset="0"/>
              </a:defRPr>
            </a:lvl1pPr>
            <a:lvl2pPr marL="170260" indent="-170260" algn="l" rtl="0" eaLnBrk="1" fontAlgn="base" hangingPunct="1">
              <a:spcBef>
                <a:spcPts val="0"/>
              </a:spcBef>
              <a:spcAft>
                <a:spcPct val="0"/>
              </a:spcAft>
              <a:buFont typeface="Arial" pitchFamily="34" charset="0"/>
              <a:buChar char="–"/>
              <a:defRPr sz="1575" kern="1200">
                <a:solidFill>
                  <a:schemeClr val="tx1">
                    <a:lumMod val="75000"/>
                    <a:lumOff val="25000"/>
                  </a:schemeClr>
                </a:solidFill>
                <a:latin typeface="Arial" pitchFamily="34" charset="0"/>
                <a:ea typeface="Arial" charset="0"/>
                <a:cs typeface="Arial" pitchFamily="34" charset="0"/>
              </a:defRPr>
            </a:lvl2pPr>
            <a:lvl3pPr marL="346472" indent="-176213"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3pPr>
            <a:lvl4pPr marL="515541" indent="-169069"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4pPr>
            <a:lvl5pPr marL="685800" indent="-170260"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5pPr>
            <a:lvl6pPr marL="1060847"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9pPr>
          </a:lstStyle>
          <a:p>
            <a:pPr marL="285750" marR="0" lvl="0" indent="-285750" algn="l" defTabSz="9144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What is the hypothetical 100-yr storm?</a:t>
            </a:r>
          </a:p>
          <a:p>
            <a:pPr marL="285750" marR="0" lvl="0" indent="-285750" algn="l" defTabSz="9144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Are there actual storms that can be classified as a 100-yr storm?</a:t>
            </a:r>
          </a:p>
          <a:p>
            <a:pPr marL="285750" marR="0" lvl="0" indent="-285750" algn="l" defTabSz="9144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Are there storms greater than the 100-yr storm that we should be concerned about?</a:t>
            </a:r>
          </a:p>
          <a:p>
            <a:pPr marL="285750" marR="0" lvl="0" indent="-285750" algn="l" defTabSz="9144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How can we make our communities more resilient?</a:t>
            </a:r>
          </a:p>
          <a:p>
            <a:pPr marL="285750" marR="0" lvl="0" indent="-285750" algn="l" defTabSz="9144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lang="en-US" sz="2400" dirty="0">
                <a:solidFill>
                  <a:srgbClr val="000000"/>
                </a:solidFill>
              </a:rPr>
              <a:t>HEC-MetVue, available for free</a:t>
            </a:r>
          </a:p>
          <a:p>
            <a:pPr marL="285750" marR="0" lvl="0" indent="-285750" algn="l" defTabSz="9144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Leverages Texas Storm Stud</a:t>
            </a:r>
            <a:r>
              <a:rPr lang="en-US" sz="2400" dirty="0">
                <a:solidFill>
                  <a:srgbClr val="000000"/>
                </a:solidFill>
              </a:rPr>
              <a:t>y</a:t>
            </a:r>
            <a:endPar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endParaRPr>
          </a:p>
          <a:p>
            <a:pPr marL="285750" marR="0" lvl="0" indent="-285750" algn="l" defTabSz="914400" rtl="0" eaLnBrk="1" fontAlgn="base" latinLnBrk="0" hangingPunct="1">
              <a:lnSpc>
                <a:spcPct val="100000"/>
              </a:lnSpc>
              <a:spcBef>
                <a:spcPts val="0"/>
              </a:spcBef>
              <a:spcAft>
                <a:spcPct val="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endParaRPr>
          </a:p>
        </p:txBody>
      </p:sp>
      <p:pic>
        <p:nvPicPr>
          <p:cNvPr id="5" name="Picture 4">
            <a:extLst>
              <a:ext uri="{FF2B5EF4-FFF2-40B4-BE49-F238E27FC236}">
                <a16:creationId xmlns:a16="http://schemas.microsoft.com/office/drawing/2014/main" id="{11940BE0-7568-4CF0-8041-604465E407D4}"/>
              </a:ext>
            </a:extLst>
          </p:cNvPr>
          <p:cNvPicPr>
            <a:picLocks noChangeAspect="1"/>
          </p:cNvPicPr>
          <p:nvPr/>
        </p:nvPicPr>
        <p:blipFill>
          <a:blip r:embed="rId3"/>
          <a:stretch>
            <a:fillRect/>
          </a:stretch>
        </p:blipFill>
        <p:spPr>
          <a:xfrm>
            <a:off x="8844846" y="2957471"/>
            <a:ext cx="2380545" cy="1658312"/>
          </a:xfrm>
          <a:prstGeom prst="rect">
            <a:avLst/>
          </a:prstGeom>
        </p:spPr>
      </p:pic>
      <p:pic>
        <p:nvPicPr>
          <p:cNvPr id="6" name="Picture 5">
            <a:extLst>
              <a:ext uri="{FF2B5EF4-FFF2-40B4-BE49-F238E27FC236}">
                <a16:creationId xmlns:a16="http://schemas.microsoft.com/office/drawing/2014/main" id="{AF814F31-D9F7-454C-AA03-D3F111EB9531}"/>
              </a:ext>
            </a:extLst>
          </p:cNvPr>
          <p:cNvPicPr>
            <a:picLocks noChangeAspect="1"/>
          </p:cNvPicPr>
          <p:nvPr/>
        </p:nvPicPr>
        <p:blipFill>
          <a:blip r:embed="rId4"/>
          <a:stretch>
            <a:fillRect/>
          </a:stretch>
        </p:blipFill>
        <p:spPr>
          <a:xfrm>
            <a:off x="7207028" y="4613862"/>
            <a:ext cx="3430236" cy="1967467"/>
          </a:xfrm>
          <a:prstGeom prst="rect">
            <a:avLst/>
          </a:prstGeom>
        </p:spPr>
      </p:pic>
      <p:pic>
        <p:nvPicPr>
          <p:cNvPr id="3" name="Picture 2">
            <a:extLst>
              <a:ext uri="{FF2B5EF4-FFF2-40B4-BE49-F238E27FC236}">
                <a16:creationId xmlns:a16="http://schemas.microsoft.com/office/drawing/2014/main" id="{7B9A1DC4-A560-441F-9388-BC2139655820}"/>
              </a:ext>
            </a:extLst>
          </p:cNvPr>
          <p:cNvPicPr>
            <a:picLocks noChangeAspect="1"/>
          </p:cNvPicPr>
          <p:nvPr/>
        </p:nvPicPr>
        <p:blipFill>
          <a:blip r:embed="rId5"/>
          <a:stretch>
            <a:fillRect/>
          </a:stretch>
        </p:blipFill>
        <p:spPr>
          <a:xfrm>
            <a:off x="7239096" y="341959"/>
            <a:ext cx="3219078" cy="2686481"/>
          </a:xfrm>
          <a:prstGeom prst="rect">
            <a:avLst/>
          </a:prstGeom>
        </p:spPr>
      </p:pic>
      <p:pic>
        <p:nvPicPr>
          <p:cNvPr id="7" name="Picture 6">
            <a:extLst>
              <a:ext uri="{FF2B5EF4-FFF2-40B4-BE49-F238E27FC236}">
                <a16:creationId xmlns:a16="http://schemas.microsoft.com/office/drawing/2014/main" id="{3B359246-F341-49AB-B667-B818686FDB67}"/>
              </a:ext>
            </a:extLst>
          </p:cNvPr>
          <p:cNvPicPr>
            <a:picLocks noChangeAspect="1"/>
          </p:cNvPicPr>
          <p:nvPr/>
        </p:nvPicPr>
        <p:blipFill>
          <a:blip r:embed="rId6"/>
          <a:stretch>
            <a:fillRect/>
          </a:stretch>
        </p:blipFill>
        <p:spPr>
          <a:xfrm>
            <a:off x="6226123" y="2959392"/>
            <a:ext cx="2412383" cy="1654470"/>
          </a:xfrm>
          <a:prstGeom prst="rect">
            <a:avLst/>
          </a:prstGeom>
        </p:spPr>
      </p:pic>
    </p:spTree>
    <p:extLst>
      <p:ext uri="{BB962C8B-B14F-4D97-AF65-F5344CB8AC3E}">
        <p14:creationId xmlns:p14="http://schemas.microsoft.com/office/powerpoint/2010/main" val="1208601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0416" y="46038"/>
            <a:ext cx="10402957" cy="1154112"/>
          </a:xfrm>
        </p:spPr>
        <p:txBody>
          <a:bodyPr/>
          <a:lstStyle/>
          <a:p>
            <a:r>
              <a:rPr lang="en-US" sz="1600" dirty="0"/>
              <a:t>Hydrology Studies, </a:t>
            </a:r>
            <a:r>
              <a:rPr lang="en-US" sz="1600" dirty="0">
                <a:cs typeface="Times New Roman" panose="02020603050405020304" pitchFamily="18" charset="0"/>
              </a:rPr>
              <a:t>Watershed Hydrology Assessments (WHA), How Much runoff?</a:t>
            </a:r>
          </a:p>
        </p:txBody>
      </p:sp>
      <p:sp>
        <p:nvSpPr>
          <p:cNvPr id="5" name="Text Placeholder 4"/>
          <p:cNvSpPr>
            <a:spLocks noGrp="1"/>
          </p:cNvSpPr>
          <p:nvPr>
            <p:ph type="body" sz="quarter" idx="10"/>
          </p:nvPr>
        </p:nvSpPr>
        <p:spPr>
          <a:xfrm>
            <a:off x="463826" y="974866"/>
            <a:ext cx="4572000" cy="5486400"/>
          </a:xfrm>
        </p:spPr>
        <p:txBody>
          <a:bodyPr/>
          <a:lstStyle/>
          <a:p>
            <a:pPr marL="342900" indent="-342900">
              <a:spcAft>
                <a:spcPts val="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What is the 100-year (and other frequency) flow (Q)</a:t>
            </a:r>
          </a:p>
          <a:p>
            <a:pPr marL="342900" indent="-342900">
              <a:spcAft>
                <a:spcPts val="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Consistent regional watershed approach</a:t>
            </a:r>
          </a:p>
          <a:p>
            <a:pPr marL="689372" lvl="2" indent="-342900">
              <a:spcAft>
                <a:spcPts val="0"/>
              </a:spcAft>
            </a:pPr>
            <a:r>
              <a:rPr lang="en-US" sz="1600" dirty="0">
                <a:latin typeface="Times New Roman" panose="02020603050405020304" pitchFamily="18" charset="0"/>
                <a:cs typeface="Times New Roman" panose="02020603050405020304" pitchFamily="18" charset="0"/>
              </a:rPr>
              <a:t>All watersheds in TX and others in OK and AR</a:t>
            </a:r>
          </a:p>
          <a:p>
            <a:pPr marL="689372" lvl="2" indent="-342900">
              <a:spcAft>
                <a:spcPts val="0"/>
              </a:spcAft>
            </a:pPr>
            <a:r>
              <a:rPr lang="en-US" sz="1600" dirty="0">
                <a:latin typeface="Times New Roman" panose="02020603050405020304" pitchFamily="18" charset="0"/>
                <a:cs typeface="Times New Roman" panose="02020603050405020304" pitchFamily="18" charset="0"/>
              </a:rPr>
              <a:t>Advanced science team using multiple methods</a:t>
            </a:r>
          </a:p>
          <a:p>
            <a:pPr marL="285750" indent="-285750">
              <a:spcAft>
                <a:spcPts val="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Use of historical observations alone carries unacceptable levels of uncertainty</a:t>
            </a:r>
          </a:p>
          <a:p>
            <a:pPr marL="285750" indent="-285750">
              <a:spcAft>
                <a:spcPts val="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Partnership, USACE, USGS, NWS, TWDB, GLO</a:t>
            </a:r>
          </a:p>
          <a:p>
            <a:pPr marL="285750" indent="-285750">
              <a:spcAft>
                <a:spcPts val="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Entire state planned</a:t>
            </a:r>
          </a:p>
          <a:p>
            <a:pPr marL="342900" indent="-342900">
              <a:spcAft>
                <a:spcPts val="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Will be used for</a:t>
            </a:r>
          </a:p>
          <a:p>
            <a:pPr marL="689372" lvl="2" indent="-342900">
              <a:spcAft>
                <a:spcPts val="0"/>
              </a:spcAft>
            </a:pPr>
            <a:r>
              <a:rPr lang="en-US" sz="1600" dirty="0">
                <a:latin typeface="Times New Roman" panose="02020603050405020304" pitchFamily="18" charset="0"/>
                <a:cs typeface="Times New Roman" panose="02020603050405020304" pitchFamily="18" charset="0"/>
              </a:rPr>
              <a:t>Statewide flood mitigation</a:t>
            </a:r>
          </a:p>
          <a:p>
            <a:pPr marL="689372" lvl="2" indent="-342900">
              <a:spcAft>
                <a:spcPts val="0"/>
              </a:spcAft>
            </a:pPr>
            <a:r>
              <a:rPr lang="en-US" sz="1600" dirty="0">
                <a:latin typeface="Times New Roman" panose="02020603050405020304" pitchFamily="18" charset="0"/>
                <a:cs typeface="Times New Roman" panose="02020603050405020304" pitchFamily="18" charset="0"/>
              </a:rPr>
              <a:t>NFIP program</a:t>
            </a:r>
          </a:p>
          <a:p>
            <a:pPr marL="689372" lvl="2" indent="-342900">
              <a:spcAft>
                <a:spcPts val="0"/>
              </a:spcAft>
            </a:pPr>
            <a:r>
              <a:rPr lang="en-US" sz="1600" dirty="0">
                <a:latin typeface="Times New Roman" panose="02020603050405020304" pitchFamily="18" charset="0"/>
                <a:cs typeface="Times New Roman" panose="02020603050405020304" pitchFamily="18" charset="0"/>
              </a:rPr>
              <a:t>USACE mitigation projects</a:t>
            </a:r>
          </a:p>
          <a:p>
            <a:pPr marL="689372" lvl="2" indent="-342900">
              <a:spcAft>
                <a:spcPts val="0"/>
              </a:spcAft>
            </a:pPr>
            <a:r>
              <a:rPr lang="en-US" sz="1600" dirty="0">
                <a:latin typeface="Times New Roman" panose="02020603050405020304" pitchFamily="18" charset="0"/>
                <a:cs typeface="Times New Roman" panose="02020603050405020304" pitchFamily="18" charset="0"/>
              </a:rPr>
              <a:t>Available to all</a:t>
            </a:r>
          </a:p>
          <a:p>
            <a:pPr marL="342900" indent="-342900">
              <a:spcAft>
                <a:spcPts val="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Loss rate study</a:t>
            </a:r>
          </a:p>
        </p:txBody>
      </p:sp>
      <p:pic>
        <p:nvPicPr>
          <p:cNvPr id="4" name="Picture 3" descr="A close up of a map&#10;&#10;Description automatically generated">
            <a:extLst>
              <a:ext uri="{FF2B5EF4-FFF2-40B4-BE49-F238E27FC236}">
                <a16:creationId xmlns:a16="http://schemas.microsoft.com/office/drawing/2014/main" id="{C26E57B8-1CD3-4C3E-BB93-732DE2043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4956" y="3040730"/>
            <a:ext cx="2867824" cy="3645820"/>
          </a:xfrm>
          <a:prstGeom prst="rect">
            <a:avLst/>
          </a:prstGeom>
        </p:spPr>
      </p:pic>
      <p:pic>
        <p:nvPicPr>
          <p:cNvPr id="6" name="Picture 5">
            <a:extLst>
              <a:ext uri="{FF2B5EF4-FFF2-40B4-BE49-F238E27FC236}">
                <a16:creationId xmlns:a16="http://schemas.microsoft.com/office/drawing/2014/main" id="{EC52A284-455A-42A6-8BA1-899B6DCE6F34}"/>
              </a:ext>
            </a:extLst>
          </p:cNvPr>
          <p:cNvPicPr>
            <a:picLocks noChangeAspect="1"/>
          </p:cNvPicPr>
          <p:nvPr/>
        </p:nvPicPr>
        <p:blipFill>
          <a:blip r:embed="rId3"/>
          <a:stretch>
            <a:fillRect/>
          </a:stretch>
        </p:blipFill>
        <p:spPr>
          <a:xfrm>
            <a:off x="6726114" y="915154"/>
            <a:ext cx="3788214" cy="2109773"/>
          </a:xfrm>
          <a:prstGeom prst="rect">
            <a:avLst/>
          </a:prstGeom>
        </p:spPr>
      </p:pic>
    </p:spTree>
    <p:extLst>
      <p:ext uri="{BB962C8B-B14F-4D97-AF65-F5344CB8AC3E}">
        <p14:creationId xmlns:p14="http://schemas.microsoft.com/office/powerpoint/2010/main" val="1338653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River Hydraulics - How Deep?</a:t>
            </a:r>
            <a:endParaRPr lang="en-US" dirty="0">
              <a:cs typeface="Times New Roman" panose="02020603050405020304" pitchFamily="18" charset="0"/>
            </a:endParaRPr>
          </a:p>
        </p:txBody>
      </p:sp>
      <p:sp>
        <p:nvSpPr>
          <p:cNvPr id="3" name="Text Placeholder 2"/>
          <p:cNvSpPr>
            <a:spLocks noGrp="1"/>
          </p:cNvSpPr>
          <p:nvPr>
            <p:ph type="body" sz="quarter" idx="10"/>
          </p:nvPr>
        </p:nvSpPr>
        <p:spPr>
          <a:xfrm>
            <a:off x="477080" y="926110"/>
            <a:ext cx="4793673" cy="4705490"/>
          </a:xfrm>
        </p:spPr>
        <p:txBody>
          <a:bodyPr/>
          <a:lstStyle/>
          <a:p>
            <a:pPr marL="342900" indent="-34290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Flood Decision Support Toolbox (FDST) </a:t>
            </a:r>
          </a:p>
          <a:p>
            <a:pPr marL="689372" lvl="2" indent="-342900"/>
            <a:r>
              <a:rPr lang="en-US" sz="1400" dirty="0">
                <a:latin typeface="Times New Roman" panose="02020603050405020304" pitchFamily="18" charset="0"/>
                <a:cs typeface="Times New Roman" panose="02020603050405020304" pitchFamily="18" charset="0"/>
              </a:rPr>
              <a:t>Real-time</a:t>
            </a:r>
          </a:p>
          <a:p>
            <a:pPr marL="689372" lvl="2" indent="-342900"/>
            <a:r>
              <a:rPr lang="en-US" sz="1400" dirty="0">
                <a:latin typeface="Times New Roman" panose="02020603050405020304" pitchFamily="18" charset="0"/>
                <a:cs typeface="Times New Roman" panose="02020603050405020304" pitchFamily="18" charset="0"/>
              </a:rPr>
              <a:t>Visualizes current flood-related weather conditions in FEMA region 6 (Arkansas, Louisiana, New Mexico, Oklahoma, Texas),</a:t>
            </a:r>
          </a:p>
          <a:p>
            <a:pPr marL="689372" lvl="2" indent="-342900"/>
            <a:r>
              <a:rPr lang="en-US" sz="1400" dirty="0">
                <a:latin typeface="Times New Roman" panose="02020603050405020304" pitchFamily="18" charset="0"/>
                <a:cs typeface="Times New Roman" panose="02020603050405020304" pitchFamily="18" charset="0"/>
              </a:rPr>
              <a:t>Allows analysis (what-if’s) in advance of flood events</a:t>
            </a:r>
          </a:p>
          <a:p>
            <a:pPr marL="689372" lvl="2" indent="-342900"/>
            <a:r>
              <a:rPr lang="en-US" sz="1400" dirty="0">
                <a:latin typeface="Times New Roman" panose="02020603050405020304" pitchFamily="18" charset="0"/>
                <a:cs typeface="Times New Roman" panose="02020603050405020304" pitchFamily="18" charset="0"/>
              </a:rPr>
              <a:t>Pre-positioned flood inundation libraries </a:t>
            </a:r>
          </a:p>
          <a:p>
            <a:pPr marL="689372" lvl="2" indent="-342900"/>
            <a:r>
              <a:rPr lang="en-US" sz="1400" dirty="0">
                <a:latin typeface="Times New Roman" panose="02020603050405020304" pitchFamily="18" charset="0"/>
                <a:cs typeface="Times New Roman" panose="02020603050405020304" pitchFamily="18" charset="0"/>
              </a:rPr>
              <a:t>Current and future flooding extents</a:t>
            </a:r>
          </a:p>
          <a:p>
            <a:pPr marL="689372" lvl="2" indent="-342900"/>
            <a:r>
              <a:rPr lang="en-US" sz="1400" dirty="0">
                <a:latin typeface="Times New Roman" panose="02020603050405020304" pitchFamily="18" charset="0"/>
                <a:cs typeface="Times New Roman" panose="02020603050405020304" pitchFamily="18" charset="0"/>
              </a:rPr>
              <a:t>Can incorporate any communities models</a:t>
            </a:r>
          </a:p>
          <a:p>
            <a:pPr marL="689372" lvl="2" indent="-342900"/>
            <a:r>
              <a:rPr lang="en-US" sz="1400" dirty="0">
                <a:latin typeface="Times New Roman" panose="02020603050405020304" pitchFamily="18" charset="0"/>
                <a:cs typeface="Times New Roman" panose="02020603050405020304" pitchFamily="18" charset="0"/>
              </a:rPr>
              <a:t>Limited extent, stream gages and NWS RFC forecast points</a:t>
            </a:r>
          </a:p>
          <a:p>
            <a:pPr marL="342900" indent="-34290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Base Level Engineering </a:t>
            </a:r>
          </a:p>
          <a:p>
            <a:pPr marL="689372" lvl="2" indent="-342900"/>
            <a:r>
              <a:rPr lang="en-US" sz="1400" dirty="0">
                <a:latin typeface="Times New Roman" panose="02020603050405020304" pitchFamily="18" charset="0"/>
                <a:cs typeface="Times New Roman" panose="02020603050405020304" pitchFamily="18" charset="0"/>
              </a:rPr>
              <a:t>Planning</a:t>
            </a:r>
          </a:p>
          <a:p>
            <a:pPr marL="689372" lvl="2" indent="-342900"/>
            <a:r>
              <a:rPr lang="en-US" sz="1400" dirty="0">
                <a:latin typeface="Times New Roman" panose="02020603050405020304" pitchFamily="18" charset="0"/>
                <a:cs typeface="Times New Roman" panose="02020603050405020304" pitchFamily="18" charset="0"/>
              </a:rPr>
              <a:t>Limited detail HEC-RAS hydraulic models for HUC 8 watersheds</a:t>
            </a:r>
          </a:p>
          <a:p>
            <a:pPr marL="689372" lvl="2" indent="-342900"/>
            <a:r>
              <a:rPr lang="en-US" sz="1400" dirty="0">
                <a:latin typeface="Times New Roman" panose="02020603050405020304" pitchFamily="18" charset="0"/>
                <a:cs typeface="Times New Roman" panose="02020603050405020304" pitchFamily="18" charset="0"/>
              </a:rPr>
              <a:t>Goals</a:t>
            </a:r>
          </a:p>
          <a:p>
            <a:pPr marL="801291" lvl="3" indent="-285750"/>
            <a:r>
              <a:rPr lang="en-US" sz="1400" dirty="0">
                <a:latin typeface="Times New Roman" panose="02020603050405020304" pitchFamily="18" charset="0"/>
                <a:cs typeface="Times New Roman" panose="02020603050405020304" pitchFamily="18" charset="0"/>
              </a:rPr>
              <a:t>Centralized and available flood hazard analysis</a:t>
            </a:r>
          </a:p>
          <a:p>
            <a:pPr marL="801291" lvl="3" indent="-285750"/>
            <a:r>
              <a:rPr lang="en-US" sz="1400" dirty="0">
                <a:latin typeface="Times New Roman" panose="02020603050405020304" pitchFamily="18" charset="0"/>
                <a:cs typeface="Times New Roman" panose="02020603050405020304" pitchFamily="18" charset="0"/>
              </a:rPr>
              <a:t>Rapid and extensive coverage</a:t>
            </a:r>
          </a:p>
          <a:p>
            <a:pPr marL="858441" lvl="3" indent="-342900"/>
            <a:r>
              <a:rPr lang="en-US" sz="1400" dirty="0">
                <a:latin typeface="Times New Roman" panose="02020603050405020304" pitchFamily="18" charset="0"/>
                <a:cs typeface="Times New Roman" panose="02020603050405020304" pitchFamily="18" charset="0"/>
              </a:rPr>
              <a:t>Benefits</a:t>
            </a:r>
          </a:p>
          <a:p>
            <a:pPr marL="801291" lvl="3" indent="-285750"/>
            <a:r>
              <a:rPr lang="en-US" sz="1400" dirty="0">
                <a:latin typeface="Times New Roman" panose="02020603050405020304" pitchFamily="18" charset="0"/>
                <a:cs typeface="Times New Roman" panose="02020603050405020304" pitchFamily="18" charset="0"/>
              </a:rPr>
              <a:t>Allows users to understand their flood risk (High, Moderate, Low) from BLE</a:t>
            </a:r>
          </a:p>
          <a:p>
            <a:pPr marL="801291" lvl="3" indent="-285750"/>
            <a:r>
              <a:rPr lang="en-US" sz="1400" dirty="0">
                <a:latin typeface="Times New Roman" panose="02020603050405020304" pitchFamily="18" charset="0"/>
                <a:cs typeface="Times New Roman" panose="02020603050405020304" pitchFamily="18" charset="0"/>
              </a:rPr>
              <a:t>Estimated BFE’s and flood depths for 1% annual chance exceedance floodplain</a:t>
            </a:r>
          </a:p>
          <a:p>
            <a:pPr marL="801291" lvl="3" indent="-285750"/>
            <a:r>
              <a:rPr lang="en-US" sz="1400" dirty="0">
                <a:latin typeface="Times New Roman" panose="02020603050405020304" pitchFamily="18" charset="0"/>
                <a:cs typeface="Times New Roman" panose="02020603050405020304" pitchFamily="18" charset="0"/>
              </a:rPr>
              <a:t>Point-click-download access to engineering models and Base Level Engineering datasets.</a:t>
            </a:r>
          </a:p>
          <a:p>
            <a:pPr marL="801291" lvl="3" indent="-285750"/>
            <a:r>
              <a:rPr lang="en-US" sz="1400" dirty="0">
                <a:latin typeface="Times New Roman" panose="02020603050405020304" pitchFamily="18" charset="0"/>
                <a:cs typeface="Times New Roman" panose="02020603050405020304" pitchFamily="18" charset="0"/>
              </a:rPr>
              <a:t>Consistent access to flood risk information</a:t>
            </a:r>
          </a:p>
        </p:txBody>
      </p:sp>
      <p:pic>
        <p:nvPicPr>
          <p:cNvPr id="4" name="Picture 3"/>
          <p:cNvPicPr>
            <a:picLocks noChangeAspect="1"/>
          </p:cNvPicPr>
          <p:nvPr/>
        </p:nvPicPr>
        <p:blipFill>
          <a:blip r:embed="rId2"/>
          <a:stretch>
            <a:fillRect/>
          </a:stretch>
        </p:blipFill>
        <p:spPr>
          <a:xfrm>
            <a:off x="6320165" y="1093338"/>
            <a:ext cx="4793673" cy="2680583"/>
          </a:xfrm>
          <a:prstGeom prst="rect">
            <a:avLst/>
          </a:prstGeom>
        </p:spPr>
      </p:pic>
      <p:pic>
        <p:nvPicPr>
          <p:cNvPr id="5" name="Picture 4">
            <a:extLst>
              <a:ext uri="{FF2B5EF4-FFF2-40B4-BE49-F238E27FC236}">
                <a16:creationId xmlns:a16="http://schemas.microsoft.com/office/drawing/2014/main" id="{29E1A7D0-F57E-4F78-BAE3-6512C37A0FA7}"/>
              </a:ext>
            </a:extLst>
          </p:cNvPr>
          <p:cNvPicPr>
            <a:picLocks noChangeAspect="1"/>
          </p:cNvPicPr>
          <p:nvPr/>
        </p:nvPicPr>
        <p:blipFill>
          <a:blip r:embed="rId3"/>
          <a:stretch>
            <a:fillRect/>
          </a:stretch>
        </p:blipFill>
        <p:spPr>
          <a:xfrm>
            <a:off x="7129053" y="3941149"/>
            <a:ext cx="3440942" cy="2680584"/>
          </a:xfrm>
          <a:prstGeom prst="rect">
            <a:avLst/>
          </a:prstGeom>
        </p:spPr>
      </p:pic>
    </p:spTree>
    <p:extLst>
      <p:ext uri="{BB962C8B-B14F-4D97-AF65-F5344CB8AC3E}">
        <p14:creationId xmlns:p14="http://schemas.microsoft.com/office/powerpoint/2010/main" val="3705024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0513441" y="6701078"/>
            <a:ext cx="74930" cy="119905"/>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700" b="1" i="0" u="none" strike="noStrike" kern="1200" cap="none" spc="-5" normalizeH="0" baseline="0" noProof="0" dirty="0">
                <a:ln>
                  <a:noFill/>
                </a:ln>
                <a:solidFill>
                  <a:srgbClr val="8A8A8A"/>
                </a:solidFill>
                <a:effectLst/>
                <a:uLnTx/>
                <a:uFillTx/>
                <a:latin typeface="Arial"/>
                <a:ea typeface="+mn-ea"/>
                <a:cs typeface="Arial"/>
              </a:rPr>
              <a:t>5</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sp>
        <p:nvSpPr>
          <p:cNvPr id="5" name="object 5"/>
          <p:cNvSpPr txBox="1">
            <a:spLocks noGrp="1"/>
          </p:cNvSpPr>
          <p:nvPr>
            <p:ph type="title"/>
          </p:nvPr>
        </p:nvSpPr>
        <p:spPr>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lang="en-US" sz="3600" spc="-10" dirty="0"/>
              <a:t>Mission, Vision and Organization</a:t>
            </a:r>
            <a:endParaRPr sz="3600" dirty="0"/>
          </a:p>
        </p:txBody>
      </p:sp>
      <p:grpSp>
        <p:nvGrpSpPr>
          <p:cNvPr id="18" name="Group 17"/>
          <p:cNvGrpSpPr/>
          <p:nvPr/>
        </p:nvGrpSpPr>
        <p:grpSpPr>
          <a:xfrm>
            <a:off x="2737265" y="1358151"/>
            <a:ext cx="8663237" cy="5131139"/>
            <a:chOff x="1703831" y="787804"/>
            <a:chExt cx="8830310" cy="5852825"/>
          </a:xfrm>
        </p:grpSpPr>
        <p:sp>
          <p:nvSpPr>
            <p:cNvPr id="6" name="object 6"/>
            <p:cNvSpPr txBox="1"/>
            <p:nvPr/>
          </p:nvSpPr>
          <p:spPr>
            <a:xfrm>
              <a:off x="7850436" y="787804"/>
              <a:ext cx="2530475" cy="713831"/>
            </a:xfrm>
            <a:prstGeom prst="rect">
              <a:avLst/>
            </a:prstGeom>
          </p:spPr>
          <p:txBody>
            <a:bodyPr vert="horz" wrap="square" lIns="0" tIns="45720" rIns="0" bIns="0" rtlCol="0">
              <a:spAutoFit/>
            </a:bodyPr>
            <a:lstStyle/>
            <a:p>
              <a:pPr marL="459105" marR="0" lvl="0" indent="0" algn="l" defTabSz="914400" rtl="0" eaLnBrk="1" fontAlgn="auto" latinLnBrk="0" hangingPunct="1">
                <a:lnSpc>
                  <a:spcPct val="100000"/>
                </a:lnSpc>
                <a:spcBef>
                  <a:spcPts val="360"/>
                </a:spcBef>
                <a:spcAft>
                  <a:spcPts val="0"/>
                </a:spcAft>
                <a:buClrTx/>
                <a:buSzTx/>
                <a:buFontTx/>
                <a:buNone/>
                <a:tabLst>
                  <a:tab pos="1385570" algn="l"/>
                </a:tabLst>
                <a:defRPr/>
              </a:pPr>
              <a:r>
                <a:rPr kumimoji="0" sz="1400" b="1" i="0" u="none" strike="noStrike" kern="1200" cap="none" spc="-15" normalizeH="0" baseline="0" noProof="0" dirty="0">
                  <a:ln>
                    <a:noFill/>
                  </a:ln>
                  <a:solidFill>
                    <a:srgbClr val="C00000"/>
                  </a:solidFill>
                  <a:effectLst/>
                  <a:uLnTx/>
                  <a:uFillTx/>
                  <a:latin typeface="Arial"/>
                  <a:ea typeface="+mn-ea"/>
                  <a:cs typeface="Arial"/>
                </a:rPr>
                <a:t>USACE	</a:t>
              </a:r>
              <a:r>
                <a:rPr kumimoji="0" sz="1400" b="1" i="0" u="none" strike="noStrike" kern="1200" cap="none" spc="-10" normalizeH="0" baseline="0" noProof="0" dirty="0">
                  <a:ln>
                    <a:noFill/>
                  </a:ln>
                  <a:solidFill>
                    <a:srgbClr val="C00000"/>
                  </a:solidFill>
                  <a:effectLst/>
                  <a:uLnTx/>
                  <a:uFillTx/>
                  <a:latin typeface="Arial"/>
                  <a:ea typeface="+mn-ea"/>
                  <a:cs typeface="Arial"/>
                </a:rPr>
                <a:t>Vision</a:t>
              </a:r>
              <a:endParaRPr kumimoji="0" sz="1400" b="0" i="0" u="none" strike="noStrike" kern="1200" cap="none" spc="0" normalizeH="0" baseline="0" noProof="0" dirty="0">
                <a:ln>
                  <a:noFill/>
                </a:ln>
                <a:solidFill>
                  <a:srgbClr val="000000"/>
                </a:solidFill>
                <a:effectLst/>
                <a:uLnTx/>
                <a:uFillTx/>
                <a:latin typeface="Arial"/>
                <a:ea typeface="+mn-ea"/>
                <a:cs typeface="Arial"/>
              </a:endParaRPr>
            </a:p>
            <a:p>
              <a:pPr marL="12700" marR="5080" lvl="0" indent="-1270" algn="ctr" defTabSz="914400" rtl="0" eaLnBrk="1" fontAlgn="auto" latinLnBrk="0" hangingPunct="1">
                <a:lnSpc>
                  <a:spcPct val="100000"/>
                </a:lnSpc>
                <a:spcBef>
                  <a:spcPts val="209"/>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Engineering solutions for our Nation’s toughest challenges</a:t>
              </a:r>
              <a:endParaRPr kumimoji="0" sz="1100" b="0" i="0" u="none" strike="noStrike" kern="1200" cap="none" spc="0" normalizeH="0" baseline="0" noProof="0" dirty="0">
                <a:ln>
                  <a:noFill/>
                </a:ln>
                <a:solidFill>
                  <a:srgbClr val="000000"/>
                </a:solidFill>
                <a:effectLst/>
                <a:uLnTx/>
                <a:uFillTx/>
                <a:latin typeface="Arial"/>
                <a:ea typeface="+mn-ea"/>
                <a:cs typeface="Arial"/>
              </a:endParaRPr>
            </a:p>
          </p:txBody>
        </p:sp>
        <p:sp>
          <p:nvSpPr>
            <p:cNvPr id="7" name="object 7"/>
            <p:cNvSpPr txBox="1"/>
            <p:nvPr/>
          </p:nvSpPr>
          <p:spPr>
            <a:xfrm>
              <a:off x="1876358" y="787804"/>
              <a:ext cx="4734560" cy="901171"/>
            </a:xfrm>
            <a:prstGeom prst="rect">
              <a:avLst/>
            </a:prstGeom>
          </p:spPr>
          <p:txBody>
            <a:bodyPr vert="horz" wrap="square" lIns="0" tIns="45720" rIns="0" bIns="0" rtlCol="0">
              <a:spAutoFit/>
            </a:bodyPr>
            <a:lstStyle/>
            <a:p>
              <a:pPr marL="1477010" marR="0" lvl="0" indent="0" algn="l" defTabSz="914400" rtl="0" eaLnBrk="1" fontAlgn="auto" latinLnBrk="0" hangingPunct="1">
                <a:lnSpc>
                  <a:spcPct val="100000"/>
                </a:lnSpc>
                <a:spcBef>
                  <a:spcPts val="360"/>
                </a:spcBef>
                <a:spcAft>
                  <a:spcPts val="0"/>
                </a:spcAft>
                <a:buClrTx/>
                <a:buSzTx/>
                <a:buFontTx/>
                <a:buNone/>
                <a:tabLst>
                  <a:tab pos="2403475" algn="l"/>
                </a:tabLst>
                <a:defRPr/>
              </a:pPr>
              <a:r>
                <a:rPr kumimoji="0" sz="1400" b="1" i="0" u="none" strike="noStrike" kern="1200" cap="none" spc="-15" normalizeH="0" baseline="0" noProof="0" dirty="0">
                  <a:ln>
                    <a:noFill/>
                  </a:ln>
                  <a:solidFill>
                    <a:srgbClr val="C00000"/>
                  </a:solidFill>
                  <a:effectLst/>
                  <a:uLnTx/>
                  <a:uFillTx/>
                  <a:latin typeface="Arial"/>
                  <a:ea typeface="+mn-ea"/>
                  <a:cs typeface="Arial"/>
                </a:rPr>
                <a:t>USACE	</a:t>
              </a:r>
              <a:r>
                <a:rPr kumimoji="0" sz="1400" b="1" i="0" u="none" strike="noStrike" kern="1200" cap="none" spc="-5" normalizeH="0" baseline="0" noProof="0" dirty="0">
                  <a:ln>
                    <a:noFill/>
                  </a:ln>
                  <a:solidFill>
                    <a:srgbClr val="C00000"/>
                  </a:solidFill>
                  <a:effectLst/>
                  <a:uLnTx/>
                  <a:uFillTx/>
                  <a:latin typeface="Arial"/>
                  <a:ea typeface="+mn-ea"/>
                  <a:cs typeface="Arial"/>
                </a:rPr>
                <a:t>Mission</a:t>
              </a:r>
              <a:endParaRPr kumimoji="0" sz="1400" b="0" i="0" u="none" strike="noStrike" kern="1200" cap="none" spc="0" normalizeH="0" baseline="0" noProof="0" dirty="0">
                <a:ln>
                  <a:noFill/>
                </a:ln>
                <a:solidFill>
                  <a:srgbClr val="000000"/>
                </a:solidFill>
                <a:effectLst/>
                <a:uLnTx/>
                <a:uFillTx/>
                <a:latin typeface="Arial"/>
                <a:ea typeface="+mn-ea"/>
                <a:cs typeface="Arial"/>
              </a:endParaRPr>
            </a:p>
            <a:p>
              <a:pPr marL="12700" marR="5080" lvl="0" indent="0" algn="ctr" defTabSz="914400" rtl="0" eaLnBrk="1" fontAlgn="auto" latinLnBrk="0" hangingPunct="1">
                <a:lnSpc>
                  <a:spcPct val="100000"/>
                </a:lnSpc>
                <a:spcBef>
                  <a:spcPts val="209"/>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Deliver vital public and military engineering services; partnering in peace and war to strengthen our Nation’s security, energize the economy and reduce risks from disasters</a:t>
              </a:r>
              <a:endParaRPr kumimoji="0" sz="1100" b="0" i="0" u="none" strike="noStrike" kern="1200" cap="none" spc="0" normalizeH="0" baseline="0" noProof="0" dirty="0">
                <a:ln>
                  <a:noFill/>
                </a:ln>
                <a:solidFill>
                  <a:srgbClr val="000000"/>
                </a:solidFill>
                <a:effectLst/>
                <a:uLnTx/>
                <a:uFillTx/>
                <a:latin typeface="Arial"/>
                <a:ea typeface="+mn-ea"/>
                <a:cs typeface="Arial"/>
              </a:endParaRPr>
            </a:p>
          </p:txBody>
        </p:sp>
        <p:sp>
          <p:nvSpPr>
            <p:cNvPr id="8" name="object 8"/>
            <p:cNvSpPr/>
            <p:nvPr/>
          </p:nvSpPr>
          <p:spPr>
            <a:xfrm>
              <a:off x="1746505" y="1807465"/>
              <a:ext cx="6624827" cy="482650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a:ea typeface="+mn-ea"/>
                <a:cs typeface="+mn-cs"/>
              </a:endParaRPr>
            </a:p>
          </p:txBody>
        </p:sp>
        <p:sp>
          <p:nvSpPr>
            <p:cNvPr id="9" name="object 9"/>
            <p:cNvSpPr txBox="1"/>
            <p:nvPr/>
          </p:nvSpPr>
          <p:spPr>
            <a:xfrm>
              <a:off x="8450714" y="1955817"/>
              <a:ext cx="2034538" cy="242521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100" b="1" i="0" u="none" strike="noStrike" kern="1200" cap="none" spc="-5" normalizeH="0" baseline="0" noProof="0" dirty="0">
                  <a:ln>
                    <a:noFill/>
                  </a:ln>
                  <a:solidFill>
                    <a:srgbClr val="000000"/>
                  </a:solidFill>
                  <a:effectLst/>
                  <a:uLnTx/>
                  <a:uFillTx/>
                  <a:latin typeface="Arial"/>
                  <a:ea typeface="+mn-ea"/>
                  <a:cs typeface="Arial"/>
                </a:rPr>
                <a:t>Headquarters</a:t>
              </a:r>
              <a:endParaRPr kumimoji="0" sz="11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100" b="0" i="0" u="none" strike="noStrike" kern="1200" cap="none" spc="0" normalizeH="0" baseline="0" noProof="0" dirty="0">
                <a:ln>
                  <a:noFill/>
                </a:ln>
                <a:solidFill>
                  <a:srgbClr val="000000"/>
                </a:solidFill>
                <a:effectLst/>
                <a:uLnTx/>
                <a:uFillTx/>
                <a:latin typeface="Times New Roman"/>
                <a:ea typeface="+mn-ea"/>
                <a:cs typeface="Times New Roman"/>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srgbClr val="0000FF"/>
                  </a:solidFill>
                  <a:effectLst/>
                  <a:uLnTx/>
                  <a:uFillTx/>
                  <a:latin typeface="Arial"/>
                  <a:ea typeface="+mn-ea"/>
                  <a:cs typeface="Arial"/>
                </a:rPr>
                <a:t>9</a:t>
              </a:r>
              <a:r>
                <a:rPr kumimoji="0" sz="1400" b="1" i="0" u="none" strike="noStrike" kern="1200" cap="none" spc="-114" normalizeH="0" baseline="0" noProof="0" dirty="0">
                  <a:ln>
                    <a:noFill/>
                  </a:ln>
                  <a:solidFill>
                    <a:srgbClr val="0000FF"/>
                  </a:solidFill>
                  <a:effectLst/>
                  <a:uLnTx/>
                  <a:uFillTx/>
                  <a:latin typeface="Arial"/>
                  <a:ea typeface="+mn-ea"/>
                  <a:cs typeface="Arial"/>
                </a:rPr>
                <a:t> </a:t>
              </a:r>
              <a:r>
                <a:rPr kumimoji="0" sz="1100" b="1" i="0" u="none" strike="noStrike" kern="1200" cap="none" spc="-10" normalizeH="0" baseline="0" noProof="0" dirty="0">
                  <a:ln>
                    <a:noFill/>
                  </a:ln>
                  <a:solidFill>
                    <a:srgbClr val="000000"/>
                  </a:solidFill>
                  <a:effectLst/>
                  <a:uLnTx/>
                  <a:uFillTx/>
                  <a:latin typeface="Arial"/>
                  <a:ea typeface="+mn-ea"/>
                  <a:cs typeface="Arial"/>
                </a:rPr>
                <a:t>Divisions</a:t>
              </a:r>
              <a:endParaRPr kumimoji="0" sz="11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srgbClr val="000000"/>
                </a:solidFill>
                <a:effectLst/>
                <a:uLnTx/>
                <a:uFillTx/>
                <a:latin typeface="Times New Roman"/>
                <a:ea typeface="+mn-ea"/>
                <a:cs typeface="Times New Roman"/>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srgbClr val="0000FF"/>
                  </a:solidFill>
                  <a:effectLst/>
                  <a:uLnTx/>
                  <a:uFillTx/>
                  <a:latin typeface="Arial"/>
                  <a:ea typeface="+mn-ea"/>
                  <a:cs typeface="Arial"/>
                </a:rPr>
                <a:t>43</a:t>
              </a:r>
              <a:r>
                <a:rPr kumimoji="0" sz="1400" b="1" i="0" u="none" strike="noStrike" kern="1200" cap="none" spc="-120" normalizeH="0" baseline="0" noProof="0" dirty="0">
                  <a:ln>
                    <a:noFill/>
                  </a:ln>
                  <a:solidFill>
                    <a:srgbClr val="0000FF"/>
                  </a:solidFill>
                  <a:effectLst/>
                  <a:uLnTx/>
                  <a:uFillTx/>
                  <a:latin typeface="Arial"/>
                  <a:ea typeface="+mn-ea"/>
                  <a:cs typeface="Arial"/>
                </a:rPr>
                <a:t> </a:t>
              </a:r>
              <a:r>
                <a:rPr kumimoji="0" sz="1100" b="1" i="0" u="none" strike="noStrike" kern="1200" cap="none" spc="-5" normalizeH="0" baseline="0" noProof="0" dirty="0">
                  <a:ln>
                    <a:noFill/>
                  </a:ln>
                  <a:solidFill>
                    <a:srgbClr val="000000"/>
                  </a:solidFill>
                  <a:effectLst/>
                  <a:uLnTx/>
                  <a:uFillTx/>
                  <a:latin typeface="Arial"/>
                  <a:ea typeface="+mn-ea"/>
                  <a:cs typeface="Arial"/>
                </a:rPr>
                <a:t>Districts</a:t>
              </a:r>
              <a:endParaRPr kumimoji="0" sz="11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55"/>
                </a:spcBef>
                <a:spcAft>
                  <a:spcPts val="0"/>
                </a:spcAft>
                <a:buClrTx/>
                <a:buSzTx/>
                <a:buFontTx/>
                <a:buNone/>
                <a:tabLst/>
                <a:defRPr/>
              </a:pPr>
              <a:endParaRPr kumimoji="0" sz="1400" b="0" i="0" u="none" strike="noStrike" kern="1200" cap="none" spc="0" normalizeH="0" baseline="0" noProof="0" dirty="0">
                <a:ln>
                  <a:noFill/>
                </a:ln>
                <a:solidFill>
                  <a:srgbClr val="000000"/>
                </a:solidFill>
                <a:effectLst/>
                <a:uLnTx/>
                <a:uFillTx/>
                <a:latin typeface="Times New Roman"/>
                <a:ea typeface="+mn-ea"/>
                <a:cs typeface="Times New Roman"/>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srgbClr val="0000FF"/>
                  </a:solidFill>
                  <a:effectLst/>
                  <a:uLnTx/>
                  <a:uFillTx/>
                  <a:latin typeface="Arial"/>
                  <a:ea typeface="+mn-ea"/>
                  <a:cs typeface="Arial"/>
                </a:rPr>
                <a:t>9 </a:t>
              </a:r>
              <a:r>
                <a:rPr kumimoji="0" sz="1100" b="1" i="0" u="none" strike="noStrike" kern="1200" cap="none" spc="-5" normalizeH="0" baseline="0" noProof="0" dirty="0">
                  <a:ln>
                    <a:noFill/>
                  </a:ln>
                  <a:solidFill>
                    <a:srgbClr val="000000"/>
                  </a:solidFill>
                  <a:effectLst/>
                  <a:uLnTx/>
                  <a:uFillTx/>
                  <a:latin typeface="Arial"/>
                  <a:ea typeface="+mn-ea"/>
                  <a:cs typeface="Arial"/>
                </a:rPr>
                <a:t>Centers and</a:t>
              </a:r>
              <a:r>
                <a:rPr kumimoji="0" sz="1100" b="1" i="0" u="none" strike="noStrike" kern="1200" cap="none" spc="-135" normalizeH="0" baseline="0" noProof="0" dirty="0">
                  <a:ln>
                    <a:noFill/>
                  </a:ln>
                  <a:solidFill>
                    <a:srgbClr val="000000"/>
                  </a:solidFill>
                  <a:effectLst/>
                  <a:uLnTx/>
                  <a:uFillTx/>
                  <a:latin typeface="Arial"/>
                  <a:ea typeface="+mn-ea"/>
                  <a:cs typeface="Arial"/>
                </a:rPr>
                <a:t> </a:t>
              </a:r>
              <a:r>
                <a:rPr kumimoji="0" sz="1100" b="1" i="0" u="none" strike="noStrike" kern="1200" cap="none" spc="-10" normalizeH="0" baseline="0" noProof="0" dirty="0">
                  <a:ln>
                    <a:noFill/>
                  </a:ln>
                  <a:solidFill>
                    <a:srgbClr val="000000"/>
                  </a:solidFill>
                  <a:effectLst/>
                  <a:uLnTx/>
                  <a:uFillTx/>
                  <a:latin typeface="Arial"/>
                  <a:ea typeface="+mn-ea"/>
                  <a:cs typeface="Arial"/>
                </a:rPr>
                <a:t>Labs</a:t>
              </a:r>
              <a:endParaRPr kumimoji="0" sz="1100" b="0" i="0" u="none" strike="noStrike" kern="1200" cap="none" spc="0" normalizeH="0" baseline="0" noProof="0" dirty="0">
                <a:ln>
                  <a:noFill/>
                </a:ln>
                <a:solidFill>
                  <a:srgbClr val="000000"/>
                </a:solidFill>
                <a:effectLst/>
                <a:uLnTx/>
                <a:uFillTx/>
                <a:latin typeface="Arial"/>
                <a:ea typeface="+mn-ea"/>
                <a:cs typeface="Arial"/>
              </a:endParaRPr>
            </a:p>
            <a:p>
              <a:pPr marL="12700" marR="0" lvl="0" indent="0" algn="l" defTabSz="914400" rtl="0" eaLnBrk="1" fontAlgn="auto" latinLnBrk="0" hangingPunct="1">
                <a:lnSpc>
                  <a:spcPct val="100000"/>
                </a:lnSpc>
                <a:spcBef>
                  <a:spcPts val="5"/>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imes New Roman"/>
                <a:ea typeface="+mn-ea"/>
                <a:cs typeface="Times New Roman"/>
              </a:endParaRPr>
            </a:p>
            <a:p>
              <a:pPr marL="12700" marR="0" lvl="0" indent="0" algn="l" defTabSz="914400" rtl="0" eaLnBrk="1" fontAlgn="auto" latinLnBrk="0" hangingPunct="1">
                <a:lnSpc>
                  <a:spcPct val="100000"/>
                </a:lnSpc>
                <a:spcBef>
                  <a:spcPts val="5"/>
                </a:spcBef>
                <a:spcAft>
                  <a:spcPts val="0"/>
                </a:spcAft>
                <a:buClrTx/>
                <a:buSzTx/>
                <a:buFontTx/>
                <a:buNone/>
                <a:tabLst/>
                <a:defRPr/>
              </a:pPr>
              <a:endParaRPr kumimoji="0" lang="en-US" sz="1000" b="1" i="0" u="none" strike="noStrike" kern="1200" cap="none" spc="-5" normalizeH="0" baseline="0" noProof="0" dirty="0">
                <a:ln>
                  <a:noFill/>
                </a:ln>
                <a:solidFill>
                  <a:srgbClr val="000000"/>
                </a:solidFill>
                <a:effectLst/>
                <a:uLnTx/>
                <a:uFillTx/>
                <a:latin typeface="Arial"/>
                <a:ea typeface="+mn-ea"/>
                <a:cs typeface="Arial"/>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lang="en-US" sz="1200" b="1" i="0" u="none" strike="noStrike" kern="1200" cap="none" spc="-5" normalizeH="0" baseline="0" noProof="0" dirty="0">
                  <a:ln>
                    <a:noFill/>
                  </a:ln>
                  <a:solidFill>
                    <a:srgbClr val="000000"/>
                  </a:solidFill>
                  <a:effectLst/>
                  <a:uLnTx/>
                  <a:uFillTx/>
                  <a:latin typeface="Arial"/>
                  <a:ea typeface="+mn-ea"/>
                  <a:cs typeface="Arial"/>
                </a:rPr>
                <a:t>Countries: 130 of 196</a:t>
              </a:r>
              <a:endParaRPr kumimoji="0" sz="1200" b="0" i="0" u="none" strike="noStrike" kern="1200" cap="none" spc="0" normalizeH="0" baseline="0" noProof="0" dirty="0">
                <a:ln>
                  <a:noFill/>
                </a:ln>
                <a:solidFill>
                  <a:srgbClr val="000000"/>
                </a:solidFill>
                <a:effectLst/>
                <a:uLnTx/>
                <a:uFillTx/>
                <a:latin typeface="Arial"/>
                <a:ea typeface="+mn-ea"/>
                <a:cs typeface="Arial"/>
              </a:endParaRPr>
            </a:p>
          </p:txBody>
        </p:sp>
        <p:sp>
          <p:nvSpPr>
            <p:cNvPr id="10" name="object 10"/>
            <p:cNvSpPr txBox="1"/>
            <p:nvPr/>
          </p:nvSpPr>
          <p:spPr>
            <a:xfrm>
              <a:off x="1703831" y="6368797"/>
              <a:ext cx="8830310" cy="271832"/>
            </a:xfrm>
            <a:prstGeom prst="rect">
              <a:avLst/>
            </a:prstGeom>
            <a:solidFill>
              <a:srgbClr val="FFFF00"/>
            </a:solidFill>
            <a:ln w="9144">
              <a:solidFill>
                <a:srgbClr val="000000"/>
              </a:solidFill>
            </a:ln>
          </p:spPr>
          <p:txBody>
            <a:bodyPr vert="horz" wrap="square" lIns="0" tIns="40005" rIns="0" bIns="0" rtlCol="0">
              <a:spAutoFit/>
            </a:bodyPr>
            <a:lstStyle/>
            <a:p>
              <a:pPr marL="2376805" marR="0" lvl="0" indent="0" algn="l" defTabSz="914400" rtl="0" eaLnBrk="1" fontAlgn="auto" latinLnBrk="0" hangingPunct="1">
                <a:lnSpc>
                  <a:spcPct val="100000"/>
                </a:lnSpc>
                <a:spcBef>
                  <a:spcPts val="315"/>
                </a:spcBef>
                <a:spcAft>
                  <a:spcPts val="0"/>
                </a:spcAft>
                <a:buClrTx/>
                <a:buSzTx/>
                <a:buFontTx/>
                <a:buNone/>
                <a:tabLst/>
                <a:defRPr/>
              </a:pPr>
              <a:r>
                <a:rPr kumimoji="0" lang="en-US" sz="1050" b="0" i="0" u="none" strike="noStrike" kern="1200" cap="none" spc="-5" normalizeH="0" baseline="0" noProof="0" dirty="0">
                  <a:ln>
                    <a:noFill/>
                  </a:ln>
                  <a:solidFill>
                    <a:srgbClr val="000000"/>
                  </a:solidFill>
                  <a:effectLst/>
                  <a:uLnTx/>
                  <a:uFillTx/>
                  <a:latin typeface="Arial"/>
                  <a:ea typeface="+mn-ea"/>
                  <a:cs typeface="Arial"/>
                </a:rPr>
                <a:t>~35k</a:t>
              </a:r>
              <a:r>
                <a:rPr kumimoji="0" sz="1050" b="0" i="0" u="none" strike="noStrike" kern="1200" cap="none" spc="-5" normalizeH="0" baseline="0" noProof="0" dirty="0">
                  <a:ln>
                    <a:noFill/>
                  </a:ln>
                  <a:solidFill>
                    <a:srgbClr val="000000"/>
                  </a:solidFill>
                  <a:effectLst/>
                  <a:uLnTx/>
                  <a:uFillTx/>
                  <a:latin typeface="Arial"/>
                  <a:ea typeface="+mn-ea"/>
                  <a:cs typeface="Arial"/>
                </a:rPr>
                <a:t> DA Civilians; </a:t>
              </a:r>
              <a:r>
                <a:rPr kumimoji="0" lang="en-US" sz="1050" b="0" i="0" u="none" strike="noStrike" kern="1200" cap="none" spc="-5" normalizeH="0" baseline="0" noProof="0" dirty="0">
                  <a:ln>
                    <a:noFill/>
                  </a:ln>
                  <a:solidFill>
                    <a:srgbClr val="000000"/>
                  </a:solidFill>
                  <a:effectLst/>
                  <a:uLnTx/>
                  <a:uFillTx/>
                  <a:latin typeface="Arial"/>
                  <a:ea typeface="+mn-ea"/>
                  <a:cs typeface="Arial"/>
                </a:rPr>
                <a:t>~</a:t>
              </a:r>
              <a:r>
                <a:rPr kumimoji="0" sz="1050" b="0" i="0" u="none" strike="noStrike" kern="1200" cap="none" spc="-5" normalizeH="0" baseline="0" noProof="0" dirty="0">
                  <a:ln>
                    <a:noFill/>
                  </a:ln>
                  <a:solidFill>
                    <a:srgbClr val="000000"/>
                  </a:solidFill>
                  <a:effectLst/>
                  <a:uLnTx/>
                  <a:uFillTx/>
                  <a:latin typeface="Arial"/>
                  <a:ea typeface="+mn-ea"/>
                  <a:cs typeface="Arial"/>
                </a:rPr>
                <a:t>700 Military; </a:t>
              </a:r>
              <a:r>
                <a:rPr kumimoji="0" lang="en-US" sz="1050" b="0" i="0" u="none" strike="noStrike" kern="1200" cap="none" spc="-5" normalizeH="0" baseline="0" noProof="0" dirty="0">
                  <a:ln>
                    <a:noFill/>
                  </a:ln>
                  <a:solidFill>
                    <a:srgbClr val="000000"/>
                  </a:solidFill>
                  <a:effectLst/>
                  <a:uLnTx/>
                  <a:uFillTx/>
                  <a:latin typeface="Arial"/>
                  <a:ea typeface="+mn-ea"/>
                  <a:cs typeface="Arial"/>
                </a:rPr>
                <a:t>~</a:t>
              </a:r>
              <a:r>
                <a:rPr kumimoji="0" sz="1050" b="0" i="0" u="none" strike="noStrike" kern="1200" cap="none" spc="0" normalizeH="0" baseline="0" noProof="0" dirty="0">
                  <a:ln>
                    <a:noFill/>
                  </a:ln>
                  <a:solidFill>
                    <a:srgbClr val="000000"/>
                  </a:solidFill>
                  <a:effectLst/>
                  <a:uLnTx/>
                  <a:uFillTx/>
                  <a:latin typeface="Arial"/>
                  <a:ea typeface="+mn-ea"/>
                  <a:cs typeface="Arial"/>
                </a:rPr>
                <a:t>$4</a:t>
              </a:r>
              <a:r>
                <a:rPr kumimoji="0" lang="en-US" sz="1050" b="0" i="0" u="none" strike="noStrike" kern="1200" cap="none" spc="0" normalizeH="0" baseline="0" noProof="0" dirty="0">
                  <a:ln>
                    <a:noFill/>
                  </a:ln>
                  <a:solidFill>
                    <a:srgbClr val="000000"/>
                  </a:solidFill>
                  <a:effectLst/>
                  <a:uLnTx/>
                  <a:uFillTx/>
                  <a:latin typeface="Arial"/>
                  <a:ea typeface="+mn-ea"/>
                  <a:cs typeface="Arial"/>
                </a:rPr>
                <a:t>0</a:t>
              </a:r>
              <a:r>
                <a:rPr kumimoji="0" sz="1050" b="0" i="0" u="none" strike="noStrike" kern="1200" cap="none" spc="0" normalizeH="0" baseline="0" noProof="0" dirty="0">
                  <a:ln>
                    <a:noFill/>
                  </a:ln>
                  <a:solidFill>
                    <a:srgbClr val="000000"/>
                  </a:solidFill>
                  <a:effectLst/>
                  <a:uLnTx/>
                  <a:uFillTx/>
                  <a:latin typeface="Arial"/>
                  <a:ea typeface="+mn-ea"/>
                  <a:cs typeface="Arial"/>
                </a:rPr>
                <a:t> </a:t>
              </a:r>
              <a:r>
                <a:rPr kumimoji="0" sz="1050" b="0" i="0" u="none" strike="noStrike" kern="1200" cap="none" spc="-5" normalizeH="0" baseline="0" noProof="0" dirty="0">
                  <a:ln>
                    <a:noFill/>
                  </a:ln>
                  <a:solidFill>
                    <a:srgbClr val="000000"/>
                  </a:solidFill>
                  <a:effectLst/>
                  <a:uLnTx/>
                  <a:uFillTx/>
                  <a:latin typeface="Arial"/>
                  <a:ea typeface="+mn-ea"/>
                  <a:cs typeface="Arial"/>
                </a:rPr>
                <a:t>Billion</a:t>
              </a:r>
              <a:r>
                <a:rPr kumimoji="0" sz="1050" b="0" i="0" u="none" strike="noStrike" kern="1200" cap="none" spc="-150" normalizeH="0" baseline="0" noProof="0" dirty="0">
                  <a:ln>
                    <a:noFill/>
                  </a:ln>
                  <a:solidFill>
                    <a:srgbClr val="000000"/>
                  </a:solidFill>
                  <a:effectLst/>
                  <a:uLnTx/>
                  <a:uFillTx/>
                  <a:latin typeface="Arial"/>
                  <a:ea typeface="+mn-ea"/>
                  <a:cs typeface="Arial"/>
                </a:rPr>
                <a:t> </a:t>
              </a:r>
              <a:r>
                <a:rPr kumimoji="0" sz="1050" b="0" i="0" u="none" strike="noStrike" kern="1200" cap="none" spc="-5" normalizeH="0" baseline="0" noProof="0" dirty="0">
                  <a:ln>
                    <a:noFill/>
                  </a:ln>
                  <a:solidFill>
                    <a:srgbClr val="000000"/>
                  </a:solidFill>
                  <a:effectLst/>
                  <a:uLnTx/>
                  <a:uFillTx/>
                  <a:latin typeface="Arial"/>
                  <a:ea typeface="+mn-ea"/>
                  <a:cs typeface="Arial"/>
                </a:rPr>
                <a:t>Budget</a:t>
              </a:r>
              <a:r>
                <a:rPr kumimoji="0" lang="en-US" sz="1050" b="0" i="0" u="none" strike="noStrike" kern="1200" cap="none" spc="-5" normalizeH="0" baseline="0" noProof="0" dirty="0">
                  <a:ln>
                    <a:noFill/>
                  </a:ln>
                  <a:solidFill>
                    <a:srgbClr val="000000"/>
                  </a:solidFill>
                  <a:effectLst/>
                  <a:uLnTx/>
                  <a:uFillTx/>
                  <a:latin typeface="Arial"/>
                  <a:ea typeface="+mn-ea"/>
                  <a:cs typeface="Arial"/>
                </a:rPr>
                <a:t>, ~$5 Billion Civil Works</a:t>
              </a:r>
              <a:endParaRPr kumimoji="0" sz="1050" b="0" i="0" u="none" strike="noStrike" kern="1200" cap="none" spc="0" normalizeH="0" baseline="0" noProof="0" dirty="0">
                <a:ln>
                  <a:noFill/>
                </a:ln>
                <a:solidFill>
                  <a:srgbClr val="000000"/>
                </a:solidFill>
                <a:effectLst/>
                <a:uLnTx/>
                <a:uFillTx/>
                <a:latin typeface="Arial"/>
                <a:ea typeface="+mn-ea"/>
                <a:cs typeface="Arial"/>
              </a:endParaRPr>
            </a:p>
          </p:txBody>
        </p:sp>
      </p:grpSp>
      <p:sp>
        <p:nvSpPr>
          <p:cNvPr id="2" name="TextBox 1"/>
          <p:cNvSpPr txBox="1"/>
          <p:nvPr/>
        </p:nvSpPr>
        <p:spPr>
          <a:xfrm>
            <a:off x="286230" y="2215195"/>
            <a:ext cx="2385185" cy="34163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Divisions commanded by a General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Districts commanded by a Colonel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Generals and Colonels spend 3 years at each post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Decentralized because of varying missions</a:t>
            </a:r>
          </a:p>
        </p:txBody>
      </p:sp>
      <p:sp>
        <p:nvSpPr>
          <p:cNvPr id="3" name="Rectangle 2"/>
          <p:cNvSpPr/>
          <p:nvPr/>
        </p:nvSpPr>
        <p:spPr>
          <a:xfrm>
            <a:off x="10668662" y="4119410"/>
            <a:ext cx="352281" cy="281966"/>
          </a:xfrm>
          <a:prstGeom prst="rect">
            <a:avLst/>
          </a:prstGeom>
          <a:solidFill>
            <a:schemeClr val="tx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83847A"/>
              </a:solidFill>
              <a:effectLst/>
              <a:uLnTx/>
              <a:uFillTx/>
              <a:latin typeface="Arial"/>
              <a:ea typeface="+mn-ea"/>
              <a:cs typeface="+mn-cs"/>
            </a:endParaRPr>
          </a:p>
        </p:txBody>
      </p:sp>
    </p:spTree>
    <p:extLst>
      <p:ext uri="{BB962C8B-B14F-4D97-AF65-F5344CB8AC3E}">
        <p14:creationId xmlns:p14="http://schemas.microsoft.com/office/powerpoint/2010/main" val="164228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5"/>
          <p:cNvSpPr txBox="1">
            <a:spLocks/>
          </p:cNvSpPr>
          <p:nvPr/>
        </p:nvSpPr>
        <p:spPr>
          <a:xfrm>
            <a:off x="-66259" y="988593"/>
            <a:ext cx="6096000" cy="56432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742950" marR="0" lvl="1" indent="-285750" algn="l" defTabSz="457200" rtl="0" eaLnBrk="1" fontAlgn="auto" latinLnBrk="0" hangingPunct="1">
              <a:lnSpc>
                <a:spcPct val="100000"/>
              </a:lnSpc>
              <a:spcBef>
                <a:spcPts val="1000"/>
              </a:spcBef>
              <a:spcAft>
                <a:spcPts val="0"/>
              </a:spcAft>
              <a:buClr>
                <a:srgbClr val="82786F"/>
              </a:buClr>
              <a:buSzTx/>
              <a:buFont typeface="Wingdings 3" charset="2"/>
              <a:buChar char=""/>
              <a:tabLst/>
              <a:defRPr/>
            </a:pPr>
            <a:r>
              <a:rPr kumimoji="0" lang="en-US" sz="1100" b="1" i="0" u="none" strike="noStrike" kern="1200" cap="none" spc="0" normalizeH="0" baseline="0" noProof="0" dirty="0">
                <a:ln>
                  <a:noFill/>
                </a:ln>
                <a:solidFill>
                  <a:srgbClr val="000000">
                    <a:lumMod val="75000"/>
                    <a:lumOff val="25000"/>
                  </a:srgbClr>
                </a:solidFill>
                <a:effectLst/>
                <a:uLnTx/>
                <a:uFillTx/>
                <a:latin typeface="Arial"/>
                <a:ea typeface="+mn-ea"/>
                <a:cs typeface="+mn-cs"/>
              </a:rPr>
              <a:t>Project Organization: </a:t>
            </a:r>
            <a:r>
              <a:rPr kumimoji="0" lang="en-US" sz="1100" b="0" i="0" u="none" strike="noStrike" kern="1200" cap="none" spc="0" normalizeH="0" baseline="0" noProof="0" dirty="0">
                <a:ln>
                  <a:noFill/>
                </a:ln>
                <a:solidFill>
                  <a:srgbClr val="000000">
                    <a:lumMod val="75000"/>
                    <a:lumOff val="25000"/>
                  </a:srgbClr>
                </a:solidFill>
                <a:effectLst/>
                <a:uLnTx/>
                <a:uFillTx/>
                <a:latin typeface="Arial"/>
                <a:ea typeface="+mn-ea"/>
                <a:cs typeface="+mn-cs"/>
              </a:rPr>
              <a:t>NCTCOG is lead agency for project with subrecipients including (but not limited to) USACE, Tarrant Regional Water District (TRWD), Texas A&amp;M AgriLife, and University of Texas at Arlington (UTA). </a:t>
            </a:r>
          </a:p>
          <a:p>
            <a:pPr marL="742950" marR="0" lvl="1" indent="-285750" algn="l" defTabSz="457200" rtl="0" eaLnBrk="1" fontAlgn="auto" latinLnBrk="0" hangingPunct="1">
              <a:lnSpc>
                <a:spcPct val="100000"/>
              </a:lnSpc>
              <a:spcBef>
                <a:spcPts val="1000"/>
              </a:spcBef>
              <a:spcAft>
                <a:spcPts val="0"/>
              </a:spcAft>
              <a:buClr>
                <a:srgbClr val="82786F"/>
              </a:buClr>
              <a:buSzTx/>
              <a:buFont typeface="Wingdings 3" charset="2"/>
              <a:buChar char=""/>
              <a:tabLst/>
              <a:defRPr/>
            </a:pPr>
            <a:r>
              <a:rPr kumimoji="0" lang="en-US" sz="1100" b="1" i="0" u="none" strike="noStrike" kern="1200" cap="none" spc="0" normalizeH="0" baseline="0" noProof="0" dirty="0">
                <a:ln>
                  <a:noFill/>
                </a:ln>
                <a:solidFill>
                  <a:srgbClr val="000000">
                    <a:lumMod val="75000"/>
                    <a:lumOff val="25000"/>
                  </a:srgbClr>
                </a:solidFill>
                <a:effectLst/>
                <a:uLnTx/>
                <a:uFillTx/>
                <a:latin typeface="Arial"/>
                <a:ea typeface="+mn-ea"/>
                <a:cs typeface="+mn-cs"/>
              </a:rPr>
              <a:t>Purpose: </a:t>
            </a:r>
            <a:r>
              <a:rPr kumimoji="0" lang="en-US" sz="1100" b="0" i="0" u="none" strike="noStrike" kern="1200" cap="none" spc="0" normalizeH="0" baseline="0" noProof="0" dirty="0">
                <a:ln>
                  <a:noFill/>
                </a:ln>
                <a:solidFill>
                  <a:srgbClr val="000000">
                    <a:lumMod val="75000"/>
                    <a:lumOff val="25000"/>
                  </a:srgbClr>
                </a:solidFill>
                <a:effectLst/>
                <a:uLnTx/>
                <a:uFillTx/>
                <a:latin typeface="Arial"/>
                <a:ea typeface="+mn-ea"/>
                <a:cs typeface="+mn-cs"/>
              </a:rPr>
              <a:t>Minimize overall life cycle costs, </a:t>
            </a:r>
            <a:r>
              <a:rPr kumimoji="0" lang="en-US" sz="1100" b="0" i="0" u="none" strike="noStrike" kern="1200" cap="none" spc="0" normalizeH="0" baseline="0" noProof="0" dirty="0">
                <a:ln>
                  <a:noFill/>
                </a:ln>
                <a:solidFill>
                  <a:srgbClr val="00B050"/>
                </a:solidFill>
                <a:effectLst/>
                <a:uLnTx/>
                <a:uFillTx/>
                <a:latin typeface="Arial"/>
                <a:ea typeface="+mn-ea"/>
                <a:cs typeface="+mn-cs"/>
              </a:rPr>
              <a:t>decrease flood risk</a:t>
            </a:r>
            <a:r>
              <a:rPr kumimoji="0" lang="en-US" sz="1100" b="0" i="0" u="none" strike="noStrike" kern="1200" cap="none" spc="0" normalizeH="0" baseline="0" noProof="0" dirty="0">
                <a:ln>
                  <a:noFill/>
                </a:ln>
                <a:solidFill>
                  <a:srgbClr val="000000">
                    <a:lumMod val="75000"/>
                    <a:lumOff val="25000"/>
                  </a:srgbClr>
                </a:solidFill>
                <a:effectLst/>
                <a:uLnTx/>
                <a:uFillTx/>
                <a:latin typeface="Arial"/>
                <a:ea typeface="+mn-ea"/>
                <a:cs typeface="+mn-cs"/>
              </a:rPr>
              <a:t>, and </a:t>
            </a:r>
            <a:r>
              <a:rPr kumimoji="0" lang="en-US" sz="1100" b="0" i="0" u="none" strike="noStrike" kern="1200" cap="none" spc="0" normalizeH="0" baseline="0" noProof="0" dirty="0">
                <a:ln>
                  <a:noFill/>
                </a:ln>
                <a:solidFill>
                  <a:srgbClr val="00B050"/>
                </a:solidFill>
                <a:effectLst/>
                <a:uLnTx/>
                <a:uFillTx/>
                <a:latin typeface="Arial"/>
                <a:ea typeface="+mn-ea"/>
                <a:cs typeface="+mn-cs"/>
              </a:rPr>
              <a:t>reduce impacts </a:t>
            </a:r>
            <a:r>
              <a:rPr kumimoji="0" lang="en-US" sz="1100" b="0" i="0" u="none" strike="noStrike" kern="1200" cap="none" spc="0" normalizeH="0" baseline="0" noProof="0" dirty="0">
                <a:ln>
                  <a:noFill/>
                </a:ln>
                <a:solidFill>
                  <a:srgbClr val="000000">
                    <a:lumMod val="75000"/>
                    <a:lumOff val="25000"/>
                  </a:srgbClr>
                </a:solidFill>
                <a:effectLst/>
                <a:uLnTx/>
                <a:uFillTx/>
                <a:latin typeface="Arial"/>
                <a:ea typeface="+mn-ea"/>
                <a:cs typeface="+mn-cs"/>
              </a:rPr>
              <a:t>to the natural environment as a result of future population growth in study area.</a:t>
            </a:r>
          </a:p>
          <a:p>
            <a:pPr marL="742950" marR="0" lvl="1" indent="-285750" algn="l" defTabSz="457200" rtl="0" eaLnBrk="1" fontAlgn="auto" latinLnBrk="0" hangingPunct="1">
              <a:lnSpc>
                <a:spcPct val="100000"/>
              </a:lnSpc>
              <a:spcBef>
                <a:spcPts val="1000"/>
              </a:spcBef>
              <a:spcAft>
                <a:spcPts val="0"/>
              </a:spcAft>
              <a:buClr>
                <a:srgbClr val="82786F"/>
              </a:buClr>
              <a:buSzTx/>
              <a:buFont typeface="Wingdings 3" charset="2"/>
              <a:buChar char=""/>
              <a:tabLst/>
              <a:defRPr/>
            </a:pPr>
            <a:r>
              <a:rPr kumimoji="0" lang="en-US" sz="1100" b="1" i="0" u="none" strike="noStrike" kern="1200" cap="none" spc="0" normalizeH="0" baseline="0" noProof="0" dirty="0">
                <a:ln>
                  <a:noFill/>
                </a:ln>
                <a:solidFill>
                  <a:srgbClr val="000000">
                    <a:lumMod val="75000"/>
                    <a:lumOff val="25000"/>
                  </a:srgbClr>
                </a:solidFill>
                <a:effectLst/>
                <a:uLnTx/>
                <a:uFillTx/>
                <a:latin typeface="Arial"/>
                <a:ea typeface="+mn-ea"/>
                <a:cs typeface="+mn-cs"/>
              </a:rPr>
              <a:t>S</a:t>
            </a:r>
            <a:r>
              <a:rPr lang="en-US" sz="1100" b="1" dirty="0">
                <a:solidFill>
                  <a:srgbClr val="000000">
                    <a:lumMod val="75000"/>
                    <a:lumOff val="25000"/>
                  </a:srgbClr>
                </a:solidFill>
                <a:latin typeface="Arial"/>
              </a:rPr>
              <a:t>cope:</a:t>
            </a:r>
            <a:r>
              <a:rPr lang="en-US" sz="1100" dirty="0">
                <a:solidFill>
                  <a:srgbClr val="000000">
                    <a:lumMod val="75000"/>
                    <a:lumOff val="25000"/>
                  </a:srgbClr>
                </a:solidFill>
                <a:latin typeface="Arial"/>
              </a:rPr>
              <a:t> </a:t>
            </a:r>
            <a:r>
              <a:rPr lang="en-US" sz="1100" b="1" dirty="0">
                <a:solidFill>
                  <a:srgbClr val="000000">
                    <a:lumMod val="75000"/>
                    <a:lumOff val="25000"/>
                  </a:srgbClr>
                </a:solidFill>
                <a:latin typeface="Arial"/>
              </a:rPr>
              <a:t>Proactive vs. Reactive </a:t>
            </a:r>
            <a:r>
              <a:rPr lang="en-US" sz="1100" dirty="0">
                <a:solidFill>
                  <a:srgbClr val="000000">
                    <a:lumMod val="75000"/>
                    <a:lumOff val="25000"/>
                  </a:srgbClr>
                </a:solidFill>
                <a:latin typeface="Arial"/>
              </a:rPr>
              <a:t>through integration</a:t>
            </a:r>
            <a:r>
              <a:rPr kumimoji="0" lang="en-US" sz="1100" i="0" u="none" strike="noStrike" kern="1200" cap="none" spc="0" normalizeH="0" baseline="0" noProof="0" dirty="0">
                <a:ln>
                  <a:noFill/>
                </a:ln>
                <a:solidFill>
                  <a:srgbClr val="000000">
                    <a:lumMod val="75000"/>
                    <a:lumOff val="25000"/>
                  </a:srgbClr>
                </a:solidFill>
                <a:effectLst/>
                <a:uLnTx/>
                <a:uFillTx/>
                <a:latin typeface="Arial"/>
                <a:ea typeface="+mn-ea"/>
                <a:cs typeface="+mn-cs"/>
              </a:rPr>
              <a:t> of regional stormwater management, urban development, transportation, and environmental planning: </a:t>
            </a:r>
            <a:r>
              <a:rPr kumimoji="0" lang="en-US" sz="1100" b="0" i="0" u="none" strike="noStrike" kern="1200" cap="none" spc="0" normalizeH="0" baseline="0" noProof="0" dirty="0">
                <a:ln>
                  <a:noFill/>
                </a:ln>
                <a:solidFill>
                  <a:srgbClr val="00B050"/>
                </a:solidFill>
                <a:effectLst/>
                <a:uLnTx/>
                <a:uFillTx/>
                <a:latin typeface="Arial"/>
                <a:ea typeface="+mn-ea"/>
                <a:cs typeface="+mn-cs"/>
              </a:rPr>
              <a:t>a collaborative effort with regional Transportation planners</a:t>
            </a:r>
          </a:p>
          <a:p>
            <a:pPr marL="742950" marR="0" lvl="1" indent="-285750" algn="l" defTabSz="457200" rtl="0" eaLnBrk="1" fontAlgn="auto" latinLnBrk="0" hangingPunct="1">
              <a:lnSpc>
                <a:spcPct val="100000"/>
              </a:lnSpc>
              <a:spcBef>
                <a:spcPts val="1000"/>
              </a:spcBef>
              <a:spcAft>
                <a:spcPts val="0"/>
              </a:spcAft>
              <a:buClr>
                <a:srgbClr val="82786F"/>
              </a:buClr>
              <a:buSzTx/>
              <a:buFont typeface="Wingdings 3" charset="2"/>
              <a:buChar char=""/>
              <a:tabLst/>
              <a:defRPr/>
            </a:pPr>
            <a:r>
              <a:rPr kumimoji="0" lang="en-US" sz="1100" b="0" i="0" u="none" strike="noStrike" kern="1200" cap="none" spc="0" normalizeH="0" baseline="0" noProof="0" dirty="0">
                <a:ln>
                  <a:noFill/>
                </a:ln>
                <a:solidFill>
                  <a:srgbClr val="000000">
                    <a:lumMod val="75000"/>
                    <a:lumOff val="25000"/>
                  </a:srgbClr>
                </a:solidFill>
                <a:effectLst/>
                <a:uLnTx/>
                <a:uFillTx/>
                <a:latin typeface="Arial"/>
                <a:ea typeface="+mn-ea"/>
                <a:cs typeface="+mn-cs"/>
              </a:rPr>
              <a:t>Identify impacts and alleviate risks from severe weather events such as flooding in (and downstream of) rapidly developing study areas 100-yr and alternative hydrologic loading</a:t>
            </a:r>
          </a:p>
          <a:p>
            <a:pPr marL="742950" marR="0" lvl="1" indent="-285750" algn="l" defTabSz="457200" rtl="0" eaLnBrk="1" fontAlgn="auto" latinLnBrk="0" hangingPunct="1">
              <a:lnSpc>
                <a:spcPct val="100000"/>
              </a:lnSpc>
              <a:spcBef>
                <a:spcPts val="1000"/>
              </a:spcBef>
              <a:spcAft>
                <a:spcPts val="0"/>
              </a:spcAft>
              <a:buClr>
                <a:srgbClr val="82786F"/>
              </a:buClr>
              <a:buSzTx/>
              <a:buFont typeface="Wingdings 3" charset="2"/>
              <a:buChar char=""/>
              <a:tabLst/>
              <a:defRPr/>
            </a:pPr>
            <a:r>
              <a:rPr kumimoji="0" lang="en-US" sz="1100" b="0" i="0" u="none" strike="noStrike" kern="1200" cap="none" spc="0" normalizeH="0" baseline="0" noProof="0" dirty="0">
                <a:ln>
                  <a:noFill/>
                </a:ln>
                <a:solidFill>
                  <a:srgbClr val="000000">
                    <a:lumMod val="75000"/>
                    <a:lumOff val="25000"/>
                  </a:srgbClr>
                </a:solidFill>
                <a:effectLst/>
                <a:uLnTx/>
                <a:uFillTx/>
                <a:latin typeface="Arial"/>
                <a:ea typeface="+mn-ea"/>
                <a:cs typeface="+mn-cs"/>
              </a:rPr>
              <a:t>Develop a comprehensive and transferrable plan for risk awareness and resiliency</a:t>
            </a:r>
            <a:endParaRPr kumimoji="0" lang="en-US" sz="1100" b="1" i="0" u="none" strike="noStrike" kern="1200" cap="none" spc="0" normalizeH="0" baseline="0" noProof="0" dirty="0">
              <a:ln>
                <a:noFill/>
              </a:ln>
              <a:solidFill>
                <a:srgbClr val="000000">
                  <a:lumMod val="75000"/>
                  <a:lumOff val="25000"/>
                </a:srgbClr>
              </a:solidFill>
              <a:effectLst/>
              <a:uLnTx/>
              <a:uFillTx/>
              <a:latin typeface="Arial"/>
              <a:ea typeface="+mn-ea"/>
              <a:cs typeface="+mn-cs"/>
            </a:endParaRPr>
          </a:p>
          <a:p>
            <a:pPr marL="742950" marR="0" lvl="1" indent="-285750" algn="l" defTabSz="457200" rtl="0" eaLnBrk="1" fontAlgn="auto" latinLnBrk="0" hangingPunct="1">
              <a:lnSpc>
                <a:spcPct val="100000"/>
              </a:lnSpc>
              <a:spcBef>
                <a:spcPts val="1000"/>
              </a:spcBef>
              <a:spcAft>
                <a:spcPts val="0"/>
              </a:spcAft>
              <a:buClr>
                <a:srgbClr val="82786F"/>
              </a:buClr>
              <a:buSzTx/>
              <a:buFont typeface="Wingdings 3" charset="2"/>
              <a:buChar char=""/>
              <a:tabLst/>
              <a:defRPr/>
            </a:pPr>
            <a:r>
              <a:rPr kumimoji="0" lang="en-US" sz="1100" b="1" i="0" u="none" strike="noStrike" kern="1200" cap="none" spc="0" normalizeH="0" baseline="0" noProof="0" dirty="0">
                <a:ln>
                  <a:noFill/>
                </a:ln>
                <a:solidFill>
                  <a:srgbClr val="000000">
                    <a:lumMod val="75000"/>
                    <a:lumOff val="25000"/>
                  </a:srgbClr>
                </a:solidFill>
                <a:effectLst/>
                <a:uLnTx/>
                <a:uFillTx/>
                <a:latin typeface="Arial"/>
                <a:ea typeface="+mn-ea"/>
                <a:cs typeface="+mn-cs"/>
              </a:rPr>
              <a:t>Timeline &amp; Budget: </a:t>
            </a:r>
            <a:r>
              <a:rPr kumimoji="0" lang="en-US" sz="1100" b="0" i="0" u="none" strike="noStrike" kern="1200" cap="none" spc="0" normalizeH="0" baseline="0" noProof="0" dirty="0">
                <a:ln>
                  <a:noFill/>
                </a:ln>
                <a:solidFill>
                  <a:srgbClr val="000000">
                    <a:lumMod val="75000"/>
                    <a:lumOff val="25000"/>
                  </a:srgbClr>
                </a:solidFill>
                <a:effectLst/>
                <a:uLnTx/>
                <a:uFillTx/>
                <a:latin typeface="Arial"/>
                <a:ea typeface="+mn-ea"/>
                <a:cs typeface="+mn-cs"/>
              </a:rPr>
              <a:t>3-5 years and</a:t>
            </a:r>
            <a:r>
              <a:rPr kumimoji="0" lang="en-US" sz="1100" b="1" i="0" u="none" strike="noStrike" kern="1200" cap="none" spc="0" normalizeH="0" baseline="0" noProof="0" dirty="0">
                <a:ln>
                  <a:noFill/>
                </a:ln>
                <a:solidFill>
                  <a:srgbClr val="000000">
                    <a:lumMod val="75000"/>
                    <a:lumOff val="25000"/>
                  </a:srgbClr>
                </a:solidFill>
                <a:effectLst/>
                <a:uLnTx/>
                <a:uFillTx/>
                <a:latin typeface="Arial"/>
                <a:ea typeface="+mn-ea"/>
                <a:cs typeface="+mn-cs"/>
              </a:rPr>
              <a:t> </a:t>
            </a:r>
            <a:r>
              <a:rPr kumimoji="0" lang="en-US" sz="1100" b="0" i="0" u="none" strike="noStrike" kern="1200" cap="none" spc="0" normalizeH="0" baseline="0" noProof="0" dirty="0">
                <a:ln>
                  <a:noFill/>
                </a:ln>
                <a:solidFill>
                  <a:srgbClr val="000000">
                    <a:lumMod val="75000"/>
                    <a:lumOff val="25000"/>
                  </a:srgbClr>
                </a:solidFill>
                <a:effectLst/>
                <a:uLnTx/>
                <a:uFillTx/>
                <a:latin typeface="Arial"/>
                <a:ea typeface="+mn-ea"/>
                <a:cs typeface="+mn-cs"/>
              </a:rPr>
              <a:t>$10 million (via NCTCOG, TWDB, transportation &amp; GLO)</a:t>
            </a:r>
          </a:p>
          <a:p>
            <a:pPr marL="742950" marR="0" lvl="1" indent="-285750" algn="l" defTabSz="457200" rtl="0" eaLnBrk="1" fontAlgn="auto" latinLnBrk="0" hangingPunct="1">
              <a:lnSpc>
                <a:spcPct val="100000"/>
              </a:lnSpc>
              <a:spcBef>
                <a:spcPts val="1000"/>
              </a:spcBef>
              <a:spcAft>
                <a:spcPts val="0"/>
              </a:spcAft>
              <a:buClr>
                <a:srgbClr val="82786F"/>
              </a:buClr>
              <a:buSzTx/>
              <a:buFont typeface="Wingdings 3" charset="2"/>
              <a:buChar char=""/>
              <a:tabLst/>
              <a:defRPr/>
            </a:pPr>
            <a:r>
              <a:rPr lang="en-US" sz="1100" dirty="0">
                <a:solidFill>
                  <a:srgbClr val="000000">
                    <a:lumMod val="75000"/>
                    <a:lumOff val="25000"/>
                  </a:srgbClr>
                </a:solidFill>
                <a:latin typeface="Arial"/>
              </a:rPr>
              <a:t>Yes, opportunities for the AE community</a:t>
            </a:r>
            <a:endParaRPr kumimoji="0" lang="en-US" sz="1100" b="0" i="0" u="none" strike="noStrike" kern="1200" cap="none" spc="0" normalizeH="0" baseline="0" noProof="0" dirty="0">
              <a:ln>
                <a:noFill/>
              </a:ln>
              <a:solidFill>
                <a:srgbClr val="000000">
                  <a:lumMod val="75000"/>
                  <a:lumOff val="25000"/>
                </a:srgbClr>
              </a:solidFill>
              <a:effectLst/>
              <a:uLnTx/>
              <a:uFillTx/>
              <a:latin typeface="Arial"/>
              <a:ea typeface="+mn-ea"/>
              <a:cs typeface="+mn-cs"/>
            </a:endParaRPr>
          </a:p>
        </p:txBody>
      </p:sp>
      <p:sp>
        <p:nvSpPr>
          <p:cNvPr id="8" name="Title 1">
            <a:extLst>
              <a:ext uri="{FF2B5EF4-FFF2-40B4-BE49-F238E27FC236}">
                <a16:creationId xmlns:a16="http://schemas.microsoft.com/office/drawing/2014/main" id="{CFFEA12A-55DF-45DC-97E8-BA1FD372AAC5}"/>
              </a:ext>
            </a:extLst>
          </p:cNvPr>
          <p:cNvSpPr>
            <a:spLocks noGrp="1"/>
          </p:cNvSpPr>
          <p:nvPr>
            <p:ph type="title"/>
          </p:nvPr>
        </p:nvSpPr>
        <p:spPr>
          <a:xfrm>
            <a:off x="1074914" y="226181"/>
            <a:ext cx="9595882" cy="762413"/>
          </a:xfrm>
        </p:spPr>
        <p:txBody>
          <a:bodyPr/>
          <a:lstStyle/>
          <a:p>
            <a:r>
              <a:rPr lang="en-US" sz="2400" dirty="0"/>
              <a:t>TSI Project Summary</a:t>
            </a:r>
          </a:p>
        </p:txBody>
      </p:sp>
      <p:pic>
        <p:nvPicPr>
          <p:cNvPr id="7" name="Picture 6">
            <a:extLst>
              <a:ext uri="{FF2B5EF4-FFF2-40B4-BE49-F238E27FC236}">
                <a16:creationId xmlns:a16="http://schemas.microsoft.com/office/drawing/2014/main" id="{642B11B0-40F4-4158-AB70-29A9F9FF72D2}"/>
              </a:ext>
            </a:extLst>
          </p:cNvPr>
          <p:cNvPicPr>
            <a:picLocks noChangeAspect="1"/>
          </p:cNvPicPr>
          <p:nvPr/>
        </p:nvPicPr>
        <p:blipFill>
          <a:blip r:embed="rId2"/>
          <a:stretch>
            <a:fillRect/>
          </a:stretch>
        </p:blipFill>
        <p:spPr>
          <a:xfrm>
            <a:off x="9008155" y="925715"/>
            <a:ext cx="2282938" cy="2729256"/>
          </a:xfrm>
          <a:prstGeom prst="rect">
            <a:avLst/>
          </a:prstGeom>
          <a:ln>
            <a:solidFill>
              <a:schemeClr val="accent1"/>
            </a:solidFill>
          </a:ln>
        </p:spPr>
      </p:pic>
      <p:pic>
        <p:nvPicPr>
          <p:cNvPr id="10" name="Picture 1">
            <a:extLst>
              <a:ext uri="{FF2B5EF4-FFF2-40B4-BE49-F238E27FC236}">
                <a16:creationId xmlns:a16="http://schemas.microsoft.com/office/drawing/2014/main" id="{B67E1FFA-B6D2-4963-AA6B-5D93410632C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86061" y="925715"/>
            <a:ext cx="2307714" cy="27292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BFFCAF-4A21-46A7-8C69-214065D3CDE7}"/>
              </a:ext>
            </a:extLst>
          </p:cNvPr>
          <p:cNvPicPr>
            <a:picLocks noChangeAspect="1"/>
          </p:cNvPicPr>
          <p:nvPr/>
        </p:nvPicPr>
        <p:blipFill>
          <a:blip r:embed="rId4"/>
          <a:stretch>
            <a:fillRect/>
          </a:stretch>
        </p:blipFill>
        <p:spPr>
          <a:xfrm>
            <a:off x="7460973" y="4013837"/>
            <a:ext cx="4355685" cy="2450074"/>
          </a:xfrm>
          <a:prstGeom prst="rect">
            <a:avLst/>
          </a:prstGeom>
        </p:spPr>
      </p:pic>
      <p:pic>
        <p:nvPicPr>
          <p:cNvPr id="11" name="Picture 10">
            <a:extLst>
              <a:ext uri="{FF2B5EF4-FFF2-40B4-BE49-F238E27FC236}">
                <a16:creationId xmlns:a16="http://schemas.microsoft.com/office/drawing/2014/main" id="{7BEC9C08-148B-4675-8253-1F75893E3E56}"/>
              </a:ext>
            </a:extLst>
          </p:cNvPr>
          <p:cNvPicPr>
            <a:picLocks noChangeAspect="1"/>
          </p:cNvPicPr>
          <p:nvPr/>
        </p:nvPicPr>
        <p:blipFill>
          <a:blip r:embed="rId5"/>
          <a:stretch>
            <a:fillRect/>
          </a:stretch>
        </p:blipFill>
        <p:spPr>
          <a:xfrm>
            <a:off x="5002395" y="4053593"/>
            <a:ext cx="2319732" cy="2377871"/>
          </a:xfrm>
          <a:prstGeom prst="rect">
            <a:avLst/>
          </a:prstGeom>
        </p:spPr>
      </p:pic>
      <p:pic>
        <p:nvPicPr>
          <p:cNvPr id="2" name="Picture 1">
            <a:extLst>
              <a:ext uri="{FF2B5EF4-FFF2-40B4-BE49-F238E27FC236}">
                <a16:creationId xmlns:a16="http://schemas.microsoft.com/office/drawing/2014/main" id="{B34E46EC-C248-45CD-B96B-61D224DDDF83}"/>
              </a:ext>
            </a:extLst>
          </p:cNvPr>
          <p:cNvPicPr>
            <a:picLocks noChangeAspect="1"/>
          </p:cNvPicPr>
          <p:nvPr/>
        </p:nvPicPr>
        <p:blipFill>
          <a:blip r:embed="rId6"/>
          <a:stretch>
            <a:fillRect/>
          </a:stretch>
        </p:blipFill>
        <p:spPr>
          <a:xfrm rot="20274803">
            <a:off x="6863418" y="1387216"/>
            <a:ext cx="437020" cy="573996"/>
          </a:xfrm>
          <a:prstGeom prst="rect">
            <a:avLst/>
          </a:prstGeom>
        </p:spPr>
      </p:pic>
      <p:pic>
        <p:nvPicPr>
          <p:cNvPr id="12" name="Picture 11">
            <a:extLst>
              <a:ext uri="{FF2B5EF4-FFF2-40B4-BE49-F238E27FC236}">
                <a16:creationId xmlns:a16="http://schemas.microsoft.com/office/drawing/2014/main" id="{6AC8FBE6-D0FA-44D7-AAB0-8115F522679D}"/>
              </a:ext>
            </a:extLst>
          </p:cNvPr>
          <p:cNvPicPr>
            <a:picLocks noChangeAspect="1"/>
          </p:cNvPicPr>
          <p:nvPr/>
        </p:nvPicPr>
        <p:blipFill>
          <a:blip r:embed="rId6"/>
          <a:stretch>
            <a:fillRect/>
          </a:stretch>
        </p:blipFill>
        <p:spPr>
          <a:xfrm rot="17165136">
            <a:off x="7031219" y="2269805"/>
            <a:ext cx="294774" cy="387165"/>
          </a:xfrm>
          <a:prstGeom prst="rect">
            <a:avLst/>
          </a:prstGeom>
        </p:spPr>
      </p:pic>
      <p:pic>
        <p:nvPicPr>
          <p:cNvPr id="13" name="Picture 12">
            <a:extLst>
              <a:ext uri="{FF2B5EF4-FFF2-40B4-BE49-F238E27FC236}">
                <a16:creationId xmlns:a16="http://schemas.microsoft.com/office/drawing/2014/main" id="{DA56AEB5-FE31-409D-AFCA-9449E6A28E17}"/>
              </a:ext>
            </a:extLst>
          </p:cNvPr>
          <p:cNvPicPr>
            <a:picLocks noChangeAspect="1"/>
          </p:cNvPicPr>
          <p:nvPr/>
        </p:nvPicPr>
        <p:blipFill>
          <a:blip r:embed="rId6"/>
          <a:stretch>
            <a:fillRect/>
          </a:stretch>
        </p:blipFill>
        <p:spPr>
          <a:xfrm rot="19775466">
            <a:off x="7629138" y="1549700"/>
            <a:ext cx="367124" cy="482192"/>
          </a:xfrm>
          <a:prstGeom prst="rect">
            <a:avLst/>
          </a:prstGeom>
        </p:spPr>
      </p:pic>
      <p:pic>
        <p:nvPicPr>
          <p:cNvPr id="14" name="Picture 13">
            <a:extLst>
              <a:ext uri="{FF2B5EF4-FFF2-40B4-BE49-F238E27FC236}">
                <a16:creationId xmlns:a16="http://schemas.microsoft.com/office/drawing/2014/main" id="{5E1757E2-3485-4C70-825F-7F2EECA34788}"/>
              </a:ext>
            </a:extLst>
          </p:cNvPr>
          <p:cNvPicPr>
            <a:picLocks noChangeAspect="1"/>
          </p:cNvPicPr>
          <p:nvPr/>
        </p:nvPicPr>
        <p:blipFill>
          <a:blip r:embed="rId6"/>
          <a:stretch>
            <a:fillRect/>
          </a:stretch>
        </p:blipFill>
        <p:spPr>
          <a:xfrm rot="13914429">
            <a:off x="7635916" y="2594669"/>
            <a:ext cx="294774" cy="387165"/>
          </a:xfrm>
          <a:prstGeom prst="rect">
            <a:avLst/>
          </a:prstGeom>
        </p:spPr>
      </p:pic>
    </p:spTree>
    <p:extLst>
      <p:ext uri="{BB962C8B-B14F-4D97-AF65-F5344CB8AC3E}">
        <p14:creationId xmlns:p14="http://schemas.microsoft.com/office/powerpoint/2010/main" val="798354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automatically generated">
            <a:extLst>
              <a:ext uri="{FF2B5EF4-FFF2-40B4-BE49-F238E27FC236}">
                <a16:creationId xmlns:a16="http://schemas.microsoft.com/office/drawing/2014/main" id="{A024BF13-3B84-413F-BA90-A67203C62B76}"/>
              </a:ext>
            </a:extLst>
          </p:cNvPr>
          <p:cNvPicPr>
            <a:picLocks noChangeAspect="1"/>
          </p:cNvPicPr>
          <p:nvPr/>
        </p:nvPicPr>
        <p:blipFill>
          <a:blip r:embed="rId3"/>
          <a:stretch>
            <a:fillRect/>
          </a:stretch>
        </p:blipFill>
        <p:spPr>
          <a:xfrm>
            <a:off x="6096000" y="1602528"/>
            <a:ext cx="5879302" cy="3239987"/>
          </a:xfrm>
          <a:prstGeom prst="rect">
            <a:avLst/>
          </a:prstGeom>
        </p:spPr>
      </p:pic>
      <p:sp>
        <p:nvSpPr>
          <p:cNvPr id="3" name="object 4">
            <a:extLst>
              <a:ext uri="{FF2B5EF4-FFF2-40B4-BE49-F238E27FC236}">
                <a16:creationId xmlns:a16="http://schemas.microsoft.com/office/drawing/2014/main" id="{4D105B0A-D7B9-4AE6-B40A-FC597BADF21E}"/>
              </a:ext>
            </a:extLst>
          </p:cNvPr>
          <p:cNvSpPr txBox="1"/>
          <p:nvPr/>
        </p:nvSpPr>
        <p:spPr>
          <a:xfrm>
            <a:off x="514222" y="1029865"/>
            <a:ext cx="5449896" cy="5593198"/>
          </a:xfrm>
          <a:prstGeom prst="rect">
            <a:avLst/>
          </a:prstGeom>
        </p:spPr>
        <p:txBody>
          <a:bodyPr vert="horz" wrap="square" lIns="0" tIns="37465" rIns="0" bIns="0" rtlCol="0" anchor="t">
            <a:spAutoFit/>
          </a:bodyPr>
          <a:lstStyle/>
          <a:p>
            <a:pPr marL="285750" marR="22860" indent="-285750">
              <a:buFont typeface="Arial" panose="020B0604020202020204" pitchFamily="34" charset="0"/>
              <a:buChar char="•"/>
              <a:tabLst>
                <a:tab pos="457200" algn="l"/>
                <a:tab pos="470534" algn="l"/>
              </a:tabLst>
            </a:pPr>
            <a:r>
              <a:rPr lang="en-US" sz="1400" b="1" spc="-114" dirty="0">
                <a:solidFill>
                  <a:srgbClr val="404040"/>
                </a:solidFill>
                <a:latin typeface="Arial" panose="020B0604020202020204" pitchFamily="34" charset="0"/>
                <a:cs typeface="Arial" panose="020B0604020202020204" pitchFamily="34" charset="0"/>
              </a:rPr>
              <a:t>Background: </a:t>
            </a:r>
          </a:p>
          <a:p>
            <a:pPr marL="628650" marR="22860" lvl="1" indent="-171450">
              <a:buFont typeface="Courier New" panose="02070309020205020404" pitchFamily="49" charset="0"/>
              <a:buChar char="o"/>
              <a:tabLst>
                <a:tab pos="457200" algn="l"/>
                <a:tab pos="470534" algn="l"/>
              </a:tabLst>
            </a:pPr>
            <a:r>
              <a:rPr lang="en-US" sz="1200" spc="-114" dirty="0">
                <a:solidFill>
                  <a:srgbClr val="404040"/>
                </a:solidFill>
                <a:latin typeface="Arial" panose="020B0604020202020204" pitchFamily="34" charset="0"/>
                <a:cs typeface="Arial" panose="020B0604020202020204" pitchFamily="34" charset="0"/>
              </a:rPr>
              <a:t>Fort Worth floods in 1922, 1949, and 1989 basis for study</a:t>
            </a:r>
          </a:p>
          <a:p>
            <a:pPr marL="628650" marR="22860" lvl="1" indent="-171450">
              <a:buFont typeface="Courier New" panose="02070309020205020404" pitchFamily="49" charset="0"/>
              <a:buChar char="o"/>
              <a:tabLst>
                <a:tab pos="457200" algn="l"/>
                <a:tab pos="470534" algn="l"/>
              </a:tabLst>
            </a:pPr>
            <a:r>
              <a:rPr lang="en-US" sz="1200" spc="-114" dirty="0">
                <a:solidFill>
                  <a:srgbClr val="404040"/>
                </a:solidFill>
                <a:latin typeface="Arial" panose="020B0604020202020204" pitchFamily="34" charset="0"/>
                <a:cs typeface="Arial" panose="020B0604020202020204" pitchFamily="34" charset="0"/>
              </a:rPr>
              <a:t>Levee project of 1957 designed for 1960 population of 350,000; population is now near 900,000 and growing</a:t>
            </a:r>
          </a:p>
          <a:p>
            <a:pPr marL="628650" marR="22860" lvl="1" indent="-171450">
              <a:buFont typeface="Courier New" panose="02070309020205020404" pitchFamily="49" charset="0"/>
              <a:buChar char="o"/>
              <a:tabLst>
                <a:tab pos="457200" algn="l"/>
                <a:tab pos="470534" algn="l"/>
              </a:tabLst>
            </a:pPr>
            <a:r>
              <a:rPr lang="en-US" sz="1200" spc="-114" dirty="0">
                <a:solidFill>
                  <a:srgbClr val="404040"/>
                </a:solidFill>
                <a:latin typeface="Arial" panose="020B0604020202020204" pitchFamily="34" charset="0"/>
                <a:cs typeface="Arial" panose="020B0604020202020204" pitchFamily="34" charset="0"/>
              </a:rPr>
              <a:t>Growth in Tarrant, Parker and Wise Counties and impervious developments are contributing to drainage problems</a:t>
            </a:r>
          </a:p>
          <a:p>
            <a:pPr marL="628650" marR="22860" lvl="1" indent="-171450">
              <a:spcAft>
                <a:spcPts val="600"/>
              </a:spcAft>
              <a:buFont typeface="Courier New" panose="02070309020205020404" pitchFamily="49" charset="0"/>
              <a:buChar char="o"/>
              <a:tabLst>
                <a:tab pos="457200" algn="l"/>
                <a:tab pos="470534" algn="l"/>
              </a:tabLst>
            </a:pPr>
            <a:r>
              <a:rPr lang="en-US" sz="1200" spc="-114" dirty="0">
                <a:solidFill>
                  <a:srgbClr val="404040"/>
                </a:solidFill>
                <a:latin typeface="Arial" panose="020B0604020202020204" pitchFamily="34" charset="0"/>
                <a:cs typeface="Arial" panose="020B0604020202020204" pitchFamily="34" charset="0"/>
              </a:rPr>
              <a:t>Project levee and floodwall designed to SPF+4 feet </a:t>
            </a:r>
          </a:p>
          <a:p>
            <a:pPr marL="285750" marR="22860" indent="-285750">
              <a:spcAft>
                <a:spcPts val="600"/>
              </a:spcAft>
              <a:buFont typeface="Arial" panose="020B0604020202020204" pitchFamily="34" charset="0"/>
              <a:buChar char="•"/>
              <a:tabLst>
                <a:tab pos="457200" algn="l"/>
                <a:tab pos="470534" algn="l"/>
              </a:tabLst>
            </a:pPr>
            <a:r>
              <a:rPr lang="en-US" sz="1400" b="1" spc="-114" dirty="0">
                <a:solidFill>
                  <a:srgbClr val="404040"/>
                </a:solidFill>
                <a:latin typeface="Arial" panose="020B0604020202020204" pitchFamily="34" charset="0"/>
                <a:cs typeface="Arial" panose="020B0604020202020204" pitchFamily="34" charset="0"/>
              </a:rPr>
              <a:t>Purpose:</a:t>
            </a:r>
          </a:p>
          <a:p>
            <a:pPr marL="628650" marR="22860" lvl="1" indent="-171450">
              <a:buFont typeface="Courier New" panose="02070309020205020404" pitchFamily="49" charset="0"/>
              <a:buChar char="o"/>
              <a:tabLst>
                <a:tab pos="457200" algn="l"/>
                <a:tab pos="470534" algn="l"/>
              </a:tabLst>
            </a:pPr>
            <a:r>
              <a:rPr lang="en-US" sz="1200" spc="-114" dirty="0">
                <a:solidFill>
                  <a:srgbClr val="404040"/>
                </a:solidFill>
                <a:latin typeface="Arial" panose="020B0604020202020204" pitchFamily="34" charset="0"/>
                <a:cs typeface="Arial" panose="020B0604020202020204" pitchFamily="34" charset="0"/>
              </a:rPr>
              <a:t>To provide $2.4 billion of continued flood protection for the citizens and properties within the City and the 2,400 acres of established Fort Worth neighborhoods. </a:t>
            </a:r>
          </a:p>
          <a:p>
            <a:pPr marL="628650" marR="22860" lvl="1" indent="-171450">
              <a:spcAft>
                <a:spcPts val="600"/>
              </a:spcAft>
              <a:buFont typeface="Courier New" panose="02070309020205020404" pitchFamily="49" charset="0"/>
              <a:buChar char="o"/>
              <a:tabLst>
                <a:tab pos="457200" algn="l"/>
                <a:tab pos="470534" algn="l"/>
              </a:tabLst>
            </a:pPr>
            <a:r>
              <a:rPr lang="en-US" sz="1200" spc="-114" dirty="0">
                <a:solidFill>
                  <a:srgbClr val="404040"/>
                </a:solidFill>
                <a:latin typeface="Arial" panose="020B0604020202020204" pitchFamily="34" charset="0"/>
                <a:cs typeface="Arial" panose="020B0604020202020204" pitchFamily="34" charset="0"/>
              </a:rPr>
              <a:t>Restores the design level of flood protection to the existing system by realigning the river and adding closure gates. </a:t>
            </a:r>
          </a:p>
          <a:p>
            <a:pPr marL="285750" marR="22860" indent="-285750">
              <a:spcAft>
                <a:spcPts val="600"/>
              </a:spcAft>
              <a:buFont typeface="Arial" panose="020B0604020202020204" pitchFamily="34" charset="0"/>
              <a:buChar char="•"/>
              <a:tabLst>
                <a:tab pos="457200" algn="l"/>
                <a:tab pos="470534" algn="l"/>
              </a:tabLst>
            </a:pPr>
            <a:r>
              <a:rPr lang="en-US" sz="1400" b="1" spc="-114" dirty="0">
                <a:solidFill>
                  <a:srgbClr val="404040"/>
                </a:solidFill>
                <a:latin typeface="Arial" panose="020B0604020202020204" pitchFamily="34" charset="0"/>
                <a:cs typeface="Arial" panose="020B0604020202020204" pitchFamily="34" charset="0"/>
              </a:rPr>
              <a:t>Authorization:</a:t>
            </a:r>
          </a:p>
          <a:p>
            <a:pPr marL="628650" marR="22860" lvl="1" indent="-171450">
              <a:buFont typeface="Courier New" panose="02070309020205020404" pitchFamily="49" charset="0"/>
              <a:buChar char="o"/>
              <a:tabLst>
                <a:tab pos="457200" algn="l"/>
                <a:tab pos="470534" algn="l"/>
              </a:tabLst>
            </a:pPr>
            <a:r>
              <a:rPr lang="en-US" sz="1200" spc="-114" dirty="0">
                <a:solidFill>
                  <a:srgbClr val="404040"/>
                </a:solidFill>
                <a:latin typeface="Arial" panose="020B0604020202020204" pitchFamily="34" charset="0"/>
                <a:cs typeface="Arial" panose="020B0604020202020204" pitchFamily="34" charset="0"/>
              </a:rPr>
              <a:t>2005 Energy and Water Appropriations Act authorized program as described in the 2003 Trinity River Master Plan</a:t>
            </a:r>
          </a:p>
          <a:p>
            <a:pPr marL="628650" marR="22860" lvl="1" indent="-171450">
              <a:spcAft>
                <a:spcPts val="600"/>
              </a:spcAft>
              <a:buFont typeface="Courier New" panose="02070309020205020404" pitchFamily="49" charset="0"/>
              <a:buChar char="o"/>
              <a:tabLst>
                <a:tab pos="457200" algn="l"/>
                <a:tab pos="470534" algn="l"/>
              </a:tabLst>
            </a:pPr>
            <a:r>
              <a:rPr lang="en-US" sz="1200" spc="-114" dirty="0">
                <a:solidFill>
                  <a:srgbClr val="404040"/>
                </a:solidFill>
                <a:latin typeface="Arial" panose="020B0604020202020204" pitchFamily="34" charset="0"/>
                <a:cs typeface="Arial" panose="020B0604020202020204" pitchFamily="34" charset="0"/>
              </a:rPr>
              <a:t>2016 Water Infrastructure Improvements for the Nation </a:t>
            </a:r>
            <a:r>
              <a:rPr lang="en-US" sz="1100" spc="-114" dirty="0">
                <a:solidFill>
                  <a:srgbClr val="404040"/>
                </a:solidFill>
                <a:latin typeface="Arial" panose="020B0604020202020204" pitchFamily="34" charset="0"/>
                <a:cs typeface="Arial" panose="020B0604020202020204" pitchFamily="34" charset="0"/>
              </a:rPr>
              <a:t>increased project scope and cost</a:t>
            </a:r>
          </a:p>
          <a:p>
            <a:pPr marL="285750" marR="22860" indent="-285750">
              <a:spcAft>
                <a:spcPts val="600"/>
              </a:spcAft>
              <a:buFont typeface="Arial" panose="020B0604020202020204" pitchFamily="34" charset="0"/>
              <a:buChar char="•"/>
              <a:tabLst>
                <a:tab pos="457200" algn="l"/>
                <a:tab pos="470534" algn="l"/>
              </a:tabLst>
            </a:pPr>
            <a:r>
              <a:rPr lang="en-US" sz="1400" b="1" spc="-114" dirty="0">
                <a:solidFill>
                  <a:srgbClr val="404040"/>
                </a:solidFill>
                <a:latin typeface="Arial" panose="020B0604020202020204" pitchFamily="34" charset="0"/>
                <a:cs typeface="Arial" panose="020B0604020202020204" pitchFamily="34" charset="0"/>
              </a:rPr>
              <a:t>Funding:</a:t>
            </a:r>
          </a:p>
          <a:p>
            <a:pPr marL="628650" marR="22860" lvl="1" indent="-171450">
              <a:spcAft>
                <a:spcPts val="600"/>
              </a:spcAft>
              <a:buFont typeface="Courier New" panose="02070309020205020404" pitchFamily="49" charset="0"/>
              <a:buChar char="o"/>
              <a:tabLst>
                <a:tab pos="457200" algn="l"/>
                <a:tab pos="470534" algn="l"/>
              </a:tabLst>
            </a:pPr>
            <a:r>
              <a:rPr lang="en-US" sz="1200" spc="-114" dirty="0">
                <a:solidFill>
                  <a:srgbClr val="404040"/>
                </a:solidFill>
                <a:latin typeface="Arial" panose="020B0604020202020204" pitchFamily="34" charset="0"/>
                <a:cs typeface="Arial" panose="020B0604020202020204" pitchFamily="34" charset="0"/>
              </a:rPr>
              <a:t>The FY22 Infrastructure Investment and Jobs Act (IIJA) includes $403M for the project in Fiscal Year (FY) 2022. </a:t>
            </a:r>
          </a:p>
          <a:p>
            <a:pPr marL="285750" marR="22860" indent="-285750">
              <a:spcAft>
                <a:spcPts val="600"/>
              </a:spcAft>
              <a:buFont typeface="Arial" panose="020B0604020202020204" pitchFamily="34" charset="0"/>
              <a:buChar char="•"/>
              <a:tabLst>
                <a:tab pos="457200" algn="l"/>
                <a:tab pos="470534" algn="l"/>
              </a:tabLst>
            </a:pPr>
            <a:r>
              <a:rPr lang="en-US" sz="1400" b="1" spc="-114" dirty="0">
                <a:solidFill>
                  <a:srgbClr val="404040"/>
                </a:solidFill>
                <a:latin typeface="Arial" panose="020B0604020202020204" pitchFamily="34" charset="0"/>
                <a:cs typeface="Arial" panose="020B0604020202020204" pitchFamily="34" charset="0"/>
              </a:rPr>
              <a:t>  Next Steps:</a:t>
            </a:r>
            <a:r>
              <a:rPr lang="en-US" sz="1400" spc="-114" dirty="0">
                <a:solidFill>
                  <a:srgbClr val="404040"/>
                </a:solidFill>
                <a:latin typeface="Arial" panose="020B0604020202020204" pitchFamily="34" charset="0"/>
                <a:cs typeface="Arial" panose="020B0604020202020204" pitchFamily="34" charset="0"/>
              </a:rPr>
              <a:t> </a:t>
            </a:r>
          </a:p>
          <a:p>
            <a:pPr marL="628650" marR="22860" lvl="1" indent="-171450">
              <a:buFont typeface="Courier New" panose="02070309020205020404" pitchFamily="49" charset="0"/>
              <a:buChar char="o"/>
              <a:tabLst>
                <a:tab pos="457200" algn="l"/>
                <a:tab pos="470534" algn="l"/>
              </a:tabLst>
            </a:pPr>
            <a:r>
              <a:rPr lang="en-US" sz="1200" spc="-114" dirty="0">
                <a:solidFill>
                  <a:srgbClr val="404040"/>
                </a:solidFill>
                <a:latin typeface="Arial" panose="020B0604020202020204" pitchFamily="34" charset="0"/>
                <a:cs typeface="Arial" panose="020B0604020202020204" pitchFamily="34" charset="0"/>
              </a:rPr>
              <a:t>With the IIJA FY 22 Funding:</a:t>
            </a:r>
          </a:p>
          <a:p>
            <a:pPr marL="1085850" marR="22860" lvl="2" indent="-171450">
              <a:buFont typeface="Wingdings" panose="05000000000000000000" pitchFamily="2" charset="2"/>
              <a:buChar char="§"/>
              <a:tabLst>
                <a:tab pos="457200" algn="l"/>
                <a:tab pos="470534" algn="l"/>
              </a:tabLst>
            </a:pPr>
            <a:r>
              <a:rPr lang="en-US" sz="1200" spc="-114" dirty="0">
                <a:solidFill>
                  <a:srgbClr val="404040"/>
                </a:solidFill>
                <a:latin typeface="Arial" panose="020B0604020202020204" pitchFamily="34" charset="0"/>
                <a:cs typeface="Arial" panose="020B0604020202020204" pitchFamily="34" charset="0"/>
              </a:rPr>
              <a:t>Design the remaining project features, such as gates, dams, pump station, valley storage, maintenance bridge and channel</a:t>
            </a:r>
          </a:p>
          <a:p>
            <a:pPr marL="1085850" marR="22860" lvl="2" indent="-171450">
              <a:buFont typeface="Wingdings" panose="05000000000000000000" pitchFamily="2" charset="2"/>
              <a:buChar char="§"/>
              <a:tabLst>
                <a:tab pos="457200" algn="l"/>
                <a:tab pos="470534" algn="l"/>
              </a:tabLst>
            </a:pPr>
            <a:r>
              <a:rPr lang="en-US" sz="1200" spc="-114" dirty="0">
                <a:solidFill>
                  <a:srgbClr val="404040"/>
                </a:solidFill>
                <a:latin typeface="Arial" panose="020B0604020202020204" pitchFamily="34" charset="0"/>
                <a:cs typeface="Arial" panose="020B0604020202020204" pitchFamily="34" charset="0"/>
              </a:rPr>
              <a:t>Construct the Bypass Channel</a:t>
            </a:r>
          </a:p>
          <a:p>
            <a:pPr marL="914400" marR="22860" lvl="1" indent="-457200">
              <a:buFont typeface="Wingdings" panose="05000000000000000000" pitchFamily="2" charset="2"/>
              <a:buChar char="Ø"/>
              <a:tabLst>
                <a:tab pos="457200" algn="l"/>
                <a:tab pos="470534" algn="l"/>
              </a:tabLst>
            </a:pPr>
            <a:endParaRPr lang="en-US" sz="1200" spc="-114" dirty="0">
              <a:solidFill>
                <a:srgbClr val="404040"/>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D13428E5-3CB9-4AD6-A812-48346A971DE1}"/>
              </a:ext>
            </a:extLst>
          </p:cNvPr>
          <p:cNvSpPr>
            <a:spLocks noGrp="1"/>
          </p:cNvSpPr>
          <p:nvPr>
            <p:ph type="title"/>
          </p:nvPr>
        </p:nvSpPr>
        <p:spPr>
          <a:xfrm>
            <a:off x="929148" y="128981"/>
            <a:ext cx="11262852" cy="785419"/>
          </a:xfrm>
        </p:spPr>
        <p:txBody>
          <a:bodyPr/>
          <a:lstStyle/>
          <a:p>
            <a:pPr algn="l"/>
            <a:r>
              <a:rPr lang="en-US" dirty="0">
                <a:solidFill>
                  <a:schemeClr val="tx1"/>
                </a:solidFill>
              </a:rPr>
              <a:t> Central City Project, Fort Worth, Texas</a:t>
            </a:r>
          </a:p>
        </p:txBody>
      </p:sp>
      <p:sp>
        <p:nvSpPr>
          <p:cNvPr id="5" name="TextBox 4">
            <a:extLst>
              <a:ext uri="{FF2B5EF4-FFF2-40B4-BE49-F238E27FC236}">
                <a16:creationId xmlns:a16="http://schemas.microsoft.com/office/drawing/2014/main" id="{F8803424-523B-42BD-B9DF-E851739FA37E}"/>
              </a:ext>
            </a:extLst>
          </p:cNvPr>
          <p:cNvSpPr txBox="1"/>
          <p:nvPr/>
        </p:nvSpPr>
        <p:spPr>
          <a:xfrm>
            <a:off x="6548285" y="5530644"/>
            <a:ext cx="5209006" cy="1015663"/>
          </a:xfrm>
          <a:prstGeom prst="rect">
            <a:avLst/>
          </a:prstGeom>
          <a:noFill/>
        </p:spPr>
        <p:txBody>
          <a:bodyPr wrap="square" rtlCol="0">
            <a:spAutoFit/>
          </a:bodyPr>
          <a:lstStyle/>
          <a:p>
            <a:r>
              <a:rPr lang="en-US" sz="1200" b="1" dirty="0">
                <a:solidFill>
                  <a:srgbClr val="000000"/>
                </a:solidFill>
              </a:rPr>
              <a:t>USACE Fort Worth District project web page: </a:t>
            </a:r>
            <a:r>
              <a:rPr lang="en-US" sz="1200" dirty="0">
                <a:solidFill>
                  <a:srgbClr val="000000"/>
                </a:solidFill>
                <a:hlinkClick r:id="rId4"/>
              </a:rPr>
              <a:t>https://www.swf.usace.army.mil/Missions/Civil-Works/Trinity-River-Central-City/</a:t>
            </a:r>
            <a:r>
              <a:rPr lang="en-US" sz="1200" dirty="0">
                <a:solidFill>
                  <a:srgbClr val="000000"/>
                </a:solidFill>
              </a:rPr>
              <a:t> </a:t>
            </a:r>
            <a:endParaRPr lang="en-US" sz="1200" b="1" dirty="0">
              <a:solidFill>
                <a:srgbClr val="000000"/>
              </a:solidFill>
            </a:endParaRPr>
          </a:p>
          <a:p>
            <a:r>
              <a:rPr lang="en-US" sz="1200" b="1" dirty="0"/>
              <a:t>Tarrant Regional Water District: </a:t>
            </a:r>
            <a:r>
              <a:rPr lang="en-US" sz="1200" dirty="0">
                <a:hlinkClick r:id="rId5"/>
              </a:rPr>
              <a:t>https://trinityrivervision.org/</a:t>
            </a:r>
            <a:r>
              <a:rPr lang="en-US" sz="1200" dirty="0"/>
              <a:t> </a:t>
            </a:r>
            <a:endParaRPr lang="en-US" sz="1200" b="1" dirty="0">
              <a:solidFill>
                <a:srgbClr val="000000"/>
              </a:solidFill>
            </a:endParaRPr>
          </a:p>
          <a:p>
            <a:endParaRPr lang="en-US" sz="1200" dirty="0"/>
          </a:p>
        </p:txBody>
      </p:sp>
    </p:spTree>
    <p:extLst>
      <p:ext uri="{BB962C8B-B14F-4D97-AF65-F5344CB8AC3E}">
        <p14:creationId xmlns:p14="http://schemas.microsoft.com/office/powerpoint/2010/main" val="2524789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FBBD2-9889-49C0-8113-EC54BD219F0B}"/>
              </a:ext>
            </a:extLst>
          </p:cNvPr>
          <p:cNvSpPr>
            <a:spLocks noGrp="1"/>
          </p:cNvSpPr>
          <p:nvPr>
            <p:ph type="title"/>
          </p:nvPr>
        </p:nvSpPr>
        <p:spPr/>
        <p:txBody>
          <a:bodyPr/>
          <a:lstStyle/>
          <a:p>
            <a:r>
              <a:rPr lang="en-US" dirty="0"/>
              <a:t>Responsibilities of Professional Engineers</a:t>
            </a:r>
          </a:p>
        </p:txBody>
      </p:sp>
      <p:sp>
        <p:nvSpPr>
          <p:cNvPr id="3" name="Content Placeholder 2">
            <a:extLst>
              <a:ext uri="{FF2B5EF4-FFF2-40B4-BE49-F238E27FC236}">
                <a16:creationId xmlns:a16="http://schemas.microsoft.com/office/drawing/2014/main" id="{91592788-FB29-4354-9AE7-D0C1089BDDA8}"/>
              </a:ext>
            </a:extLst>
          </p:cNvPr>
          <p:cNvSpPr>
            <a:spLocks noGrp="1"/>
          </p:cNvSpPr>
          <p:nvPr>
            <p:ph sz="quarter" idx="10"/>
          </p:nvPr>
        </p:nvSpPr>
        <p:spPr>
          <a:xfrm>
            <a:off x="452228" y="1147968"/>
            <a:ext cx="5551007" cy="5600700"/>
          </a:xfrm>
        </p:spPr>
        <p:txBody>
          <a:bodyPr/>
          <a:lstStyle/>
          <a:p>
            <a:r>
              <a:rPr lang="en-US" sz="1200" b="1" dirty="0"/>
              <a:t>§137.55 Engineers Shall Protect the Public </a:t>
            </a:r>
          </a:p>
          <a:p>
            <a:pPr marL="285750" indent="-285750">
              <a:buFont typeface="Arial" panose="020B0604020202020204" pitchFamily="34" charset="0"/>
              <a:buChar char="•"/>
            </a:pPr>
            <a:r>
              <a:rPr lang="en-US" sz="1100" dirty="0"/>
              <a:t>(a) Engineers shall be entrusted to protect the health, safety, property, and welfare of the public in the practice of their profession.</a:t>
            </a:r>
          </a:p>
          <a:p>
            <a:pPr marL="285750" indent="-285750">
              <a:buFont typeface="Arial" panose="020B0604020202020204" pitchFamily="34" charset="0"/>
              <a:buChar char="•"/>
            </a:pPr>
            <a:r>
              <a:rPr lang="en-US" sz="1100" dirty="0"/>
              <a:t>(b) Engineers shall not perform any engineering function which, when measured by generally accepted engineering standards or procedures, is reasonably likely to result in the endangerment of lives, health, safety, property, or welfare of the public.</a:t>
            </a:r>
          </a:p>
          <a:p>
            <a:pPr marL="285750" indent="-285750">
              <a:buFont typeface="Arial" panose="020B0604020202020204" pitchFamily="34" charset="0"/>
              <a:buChar char="•"/>
            </a:pPr>
            <a:r>
              <a:rPr lang="en-US" sz="1100" dirty="0"/>
              <a:t>(c) Engineers shall first notify involved parties of any engineering decisions or practices that might endanger the health, safety, property or welfare of the public. When, in an engineer’s judgment, any risk to the public remains unresolved, that engineer shall report any fraud, gross negligence, incompetence, misconduct, unethical or illegal conduct to the board or to proper civil or criminal authorities. </a:t>
            </a:r>
          </a:p>
          <a:p>
            <a:pPr marL="285750" indent="-285750">
              <a:buFont typeface="Arial" panose="020B0604020202020204" pitchFamily="34" charset="0"/>
              <a:buChar char="•"/>
            </a:pPr>
            <a:r>
              <a:rPr lang="en-US" sz="1100" dirty="0"/>
              <a:t>(d) Engineers should strive to adequately examine the environmental impact of their actions and projects, including the prudent use and conservation of resources and energy, in order to make informed recommendations and decisions. </a:t>
            </a:r>
          </a:p>
          <a:p>
            <a:r>
              <a:rPr lang="en-US" sz="1200" b="1" dirty="0"/>
              <a:t>§137.57 Engineers Shall Be Objective and Truthful </a:t>
            </a:r>
          </a:p>
          <a:p>
            <a:pPr marL="285750" indent="-285750">
              <a:buFont typeface="Arial" panose="020B0604020202020204" pitchFamily="34" charset="0"/>
              <a:buChar char="•"/>
            </a:pPr>
            <a:r>
              <a:rPr lang="en-US" sz="1100" dirty="0"/>
              <a:t>(a) Engineers shall issue statements only in an objective and truthful manner. Engineers should strive to make affected parties aware of the engineers’ professional concerns regarding particular actions or projects, and of the consequences of engineering decisions or judgments that are overruled or disregarded.</a:t>
            </a:r>
            <a:endParaRPr lang="en-US" sz="1200" b="1" dirty="0"/>
          </a:p>
          <a:p>
            <a:r>
              <a:rPr lang="en-US" sz="1200" b="1" dirty="0"/>
              <a:t>§137.59 Engineers’ Actions Shall Be Competent </a:t>
            </a:r>
          </a:p>
          <a:p>
            <a:pPr marL="285750" indent="-285750">
              <a:buFont typeface="Arial" panose="020B0604020202020204" pitchFamily="34" charset="0"/>
              <a:buChar char="•"/>
            </a:pPr>
            <a:r>
              <a:rPr lang="en-US" sz="1400" dirty="0"/>
              <a:t>(</a:t>
            </a:r>
            <a:r>
              <a:rPr lang="en-US" sz="1100" dirty="0"/>
              <a:t>a) Engineers shall practice only in their areas of competence. </a:t>
            </a:r>
          </a:p>
          <a:p>
            <a:pPr marL="285750" indent="-285750">
              <a:buFont typeface="Arial" panose="020B0604020202020204" pitchFamily="34" charset="0"/>
              <a:buChar char="•"/>
            </a:pPr>
            <a:r>
              <a:rPr lang="en-US" sz="1100" dirty="0"/>
              <a:t>(b) The engineer shall not perform any engineering assignment for which the engineer is not qualified by education or experience to perform adequately and competently. However, an engineer may accept an assignment which includes phases outside of the engineer's area of competence if those other phases are performed by qualified licensed professionals, consultants, associates, or employees.</a:t>
            </a:r>
          </a:p>
        </p:txBody>
      </p:sp>
      <p:pic>
        <p:nvPicPr>
          <p:cNvPr id="4" name="Picture 3">
            <a:extLst>
              <a:ext uri="{FF2B5EF4-FFF2-40B4-BE49-F238E27FC236}">
                <a16:creationId xmlns:a16="http://schemas.microsoft.com/office/drawing/2014/main" id="{B9992687-FF9E-4453-BC1C-39AFB3AC9CC4}"/>
              </a:ext>
            </a:extLst>
          </p:cNvPr>
          <p:cNvPicPr>
            <a:picLocks noChangeAspect="1"/>
          </p:cNvPicPr>
          <p:nvPr/>
        </p:nvPicPr>
        <p:blipFill>
          <a:blip r:embed="rId2"/>
          <a:stretch>
            <a:fillRect/>
          </a:stretch>
        </p:blipFill>
        <p:spPr>
          <a:xfrm>
            <a:off x="6830228" y="1152938"/>
            <a:ext cx="4909544" cy="2253404"/>
          </a:xfrm>
          <a:prstGeom prst="rect">
            <a:avLst/>
          </a:prstGeom>
        </p:spPr>
      </p:pic>
      <p:pic>
        <p:nvPicPr>
          <p:cNvPr id="5" name="Picture 4">
            <a:extLst>
              <a:ext uri="{FF2B5EF4-FFF2-40B4-BE49-F238E27FC236}">
                <a16:creationId xmlns:a16="http://schemas.microsoft.com/office/drawing/2014/main" id="{473289FB-500C-46AA-BCB8-54935E89E5D2}"/>
              </a:ext>
            </a:extLst>
          </p:cNvPr>
          <p:cNvPicPr>
            <a:picLocks noChangeAspect="1"/>
          </p:cNvPicPr>
          <p:nvPr/>
        </p:nvPicPr>
        <p:blipFill>
          <a:blip r:embed="rId3"/>
          <a:stretch>
            <a:fillRect/>
          </a:stretch>
        </p:blipFill>
        <p:spPr>
          <a:xfrm>
            <a:off x="6830228" y="3551585"/>
            <a:ext cx="4909544" cy="1323275"/>
          </a:xfrm>
          <a:prstGeom prst="rect">
            <a:avLst/>
          </a:prstGeom>
        </p:spPr>
      </p:pic>
      <p:pic>
        <p:nvPicPr>
          <p:cNvPr id="6" name="Picture 5">
            <a:extLst>
              <a:ext uri="{FF2B5EF4-FFF2-40B4-BE49-F238E27FC236}">
                <a16:creationId xmlns:a16="http://schemas.microsoft.com/office/drawing/2014/main" id="{DB8AE0A6-3E84-4DCE-AE40-07F726B92786}"/>
              </a:ext>
            </a:extLst>
          </p:cNvPr>
          <p:cNvPicPr>
            <a:picLocks noChangeAspect="1"/>
          </p:cNvPicPr>
          <p:nvPr/>
        </p:nvPicPr>
        <p:blipFill>
          <a:blip r:embed="rId4"/>
          <a:stretch>
            <a:fillRect/>
          </a:stretch>
        </p:blipFill>
        <p:spPr>
          <a:xfrm>
            <a:off x="8142621" y="4952958"/>
            <a:ext cx="2300092" cy="1737847"/>
          </a:xfrm>
          <a:prstGeom prst="rect">
            <a:avLst/>
          </a:prstGeom>
        </p:spPr>
      </p:pic>
    </p:spTree>
    <p:extLst>
      <p:ext uri="{BB962C8B-B14F-4D97-AF65-F5344CB8AC3E}">
        <p14:creationId xmlns:p14="http://schemas.microsoft.com/office/powerpoint/2010/main" val="2653115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3B22D-7EC6-4358-9AED-81F762D44406}"/>
              </a:ext>
            </a:extLst>
          </p:cNvPr>
          <p:cNvSpPr>
            <a:spLocks noGrp="1"/>
          </p:cNvSpPr>
          <p:nvPr>
            <p:ph type="title"/>
          </p:nvPr>
        </p:nvSpPr>
        <p:spPr/>
        <p:txBody>
          <a:bodyPr/>
          <a:lstStyle/>
          <a:p>
            <a:r>
              <a:rPr lang="en-US" dirty="0"/>
              <a:t>NCTCOG Common Vision Program</a:t>
            </a:r>
          </a:p>
        </p:txBody>
      </p:sp>
      <p:sp>
        <p:nvSpPr>
          <p:cNvPr id="3" name="Content Placeholder 2">
            <a:extLst>
              <a:ext uri="{FF2B5EF4-FFF2-40B4-BE49-F238E27FC236}">
                <a16:creationId xmlns:a16="http://schemas.microsoft.com/office/drawing/2014/main" id="{FF2CED01-87E8-426B-856D-BD7217C8A0B2}"/>
              </a:ext>
            </a:extLst>
          </p:cNvPr>
          <p:cNvSpPr>
            <a:spLocks noGrp="1"/>
          </p:cNvSpPr>
          <p:nvPr>
            <p:ph sz="quarter" idx="10"/>
          </p:nvPr>
        </p:nvSpPr>
        <p:spPr>
          <a:xfrm>
            <a:off x="452228" y="1028700"/>
            <a:ext cx="6293126" cy="5600700"/>
          </a:xfrm>
        </p:spPr>
        <p:txBody>
          <a:bodyPr/>
          <a:lstStyle/>
          <a:p>
            <a:pPr marL="285750" indent="-285750">
              <a:buFont typeface="Arial" panose="020B0604020202020204" pitchFamily="34" charset="0"/>
              <a:buChar char="•"/>
            </a:pPr>
            <a:r>
              <a:rPr lang="en-US" sz="2400" dirty="0"/>
              <a:t>Administered by NCTCOG</a:t>
            </a:r>
          </a:p>
          <a:p>
            <a:pPr marL="285750" indent="-285750">
              <a:buFont typeface="Arial" panose="020B0604020202020204" pitchFamily="34" charset="0"/>
              <a:buChar char="•"/>
            </a:pPr>
            <a:r>
              <a:rPr lang="en-US" sz="2400" dirty="0"/>
              <a:t>Supported by – communities along Trinity River Corridor</a:t>
            </a:r>
          </a:p>
          <a:p>
            <a:pPr marL="285750" indent="-285750">
              <a:buFont typeface="Arial" panose="020B0604020202020204" pitchFamily="34" charset="0"/>
              <a:buChar char="•"/>
            </a:pPr>
            <a:r>
              <a:rPr lang="en-US" sz="2400" dirty="0"/>
              <a:t>Resources</a:t>
            </a:r>
          </a:p>
          <a:p>
            <a:pPr marL="632222" lvl="2" indent="-285750"/>
            <a:r>
              <a:rPr lang="en-US" sz="1600" dirty="0"/>
              <a:t>FMTF</a:t>
            </a:r>
          </a:p>
          <a:p>
            <a:pPr marL="632222" lvl="2" indent="-285750"/>
            <a:r>
              <a:rPr lang="en-US" sz="1600" dirty="0"/>
              <a:t>Steering Committee</a:t>
            </a:r>
          </a:p>
          <a:p>
            <a:pPr marL="632222" lvl="2" indent="-285750"/>
            <a:r>
              <a:rPr lang="en-US" sz="1600" dirty="0"/>
              <a:t>Technical advice and reviews– USACE</a:t>
            </a:r>
          </a:p>
          <a:p>
            <a:pPr marL="342900" indent="-342900">
              <a:buFont typeface="Arial" panose="020B0604020202020204" pitchFamily="34" charset="0"/>
              <a:buChar char="•"/>
            </a:pPr>
            <a:r>
              <a:rPr lang="en-US" sz="2400" dirty="0"/>
              <a:t>Goals</a:t>
            </a:r>
          </a:p>
          <a:p>
            <a:pPr marL="689372" lvl="2" indent="-342900"/>
            <a:r>
              <a:rPr lang="en-US" sz="1600" dirty="0"/>
              <a:t>Oversight</a:t>
            </a:r>
          </a:p>
          <a:p>
            <a:pPr marL="689372" lvl="2" indent="-342900"/>
            <a:r>
              <a:rPr lang="en-US" sz="1600" dirty="0"/>
              <a:t>Allows development</a:t>
            </a:r>
          </a:p>
          <a:p>
            <a:pPr marL="689372" lvl="2" indent="-342900"/>
            <a:r>
              <a:rPr lang="en-US" sz="1600" dirty="0"/>
              <a:t>Limit impacts</a:t>
            </a:r>
          </a:p>
          <a:p>
            <a:pPr marL="689372" lvl="2" indent="-342900"/>
            <a:r>
              <a:rPr lang="en-US" sz="1600" dirty="0"/>
              <a:t>Resources, funding, personnel</a:t>
            </a:r>
          </a:p>
          <a:p>
            <a:pPr marL="689372" lvl="2" indent="-342900"/>
            <a:r>
              <a:rPr lang="en-US" sz="1600" dirty="0"/>
              <a:t>Transparency</a:t>
            </a:r>
          </a:p>
          <a:p>
            <a:pPr marL="689372" lvl="2" indent="-342900"/>
            <a:r>
              <a:rPr lang="en-US" sz="1600" dirty="0"/>
              <a:t>Consistent process</a:t>
            </a:r>
          </a:p>
          <a:p>
            <a:pPr marL="342900" indent="-342900">
              <a:buFont typeface="Arial" panose="020B0604020202020204" pitchFamily="34" charset="0"/>
              <a:buChar char="•"/>
            </a:pPr>
            <a:r>
              <a:rPr lang="en-US" sz="2400" dirty="0"/>
              <a:t>Status</a:t>
            </a:r>
          </a:p>
          <a:p>
            <a:pPr marL="689372" lvl="2" indent="-342900"/>
            <a:r>
              <a:rPr lang="en-US" sz="1600" dirty="0"/>
              <a:t>Expanding</a:t>
            </a:r>
          </a:p>
          <a:p>
            <a:pPr marL="689372" lvl="2" indent="-342900"/>
            <a:r>
              <a:rPr lang="en-US" sz="1600" dirty="0"/>
              <a:t>Many spinoff programs</a:t>
            </a:r>
          </a:p>
          <a:p>
            <a:pPr marL="858441" lvl="3" indent="-342900"/>
            <a:r>
              <a:rPr lang="en-US" sz="1600" dirty="0"/>
              <a:t>Watershed standards</a:t>
            </a:r>
          </a:p>
          <a:p>
            <a:pPr marL="858441" lvl="3" indent="-342900"/>
            <a:r>
              <a:rPr lang="en-US" sz="1600" dirty="0"/>
              <a:t>TSI</a:t>
            </a:r>
          </a:p>
        </p:txBody>
      </p:sp>
      <p:pic>
        <p:nvPicPr>
          <p:cNvPr id="4" name="Picture 3">
            <a:extLst>
              <a:ext uri="{FF2B5EF4-FFF2-40B4-BE49-F238E27FC236}">
                <a16:creationId xmlns:a16="http://schemas.microsoft.com/office/drawing/2014/main" id="{3BE51B3D-A45D-44BB-A370-CD6BCD995C0B}"/>
              </a:ext>
            </a:extLst>
          </p:cNvPr>
          <p:cNvPicPr>
            <a:picLocks noChangeAspect="1"/>
          </p:cNvPicPr>
          <p:nvPr/>
        </p:nvPicPr>
        <p:blipFill>
          <a:blip r:embed="rId2"/>
          <a:stretch>
            <a:fillRect/>
          </a:stretch>
        </p:blipFill>
        <p:spPr>
          <a:xfrm>
            <a:off x="8404877" y="1201656"/>
            <a:ext cx="3416061" cy="2708754"/>
          </a:xfrm>
          <a:prstGeom prst="rect">
            <a:avLst/>
          </a:prstGeom>
        </p:spPr>
      </p:pic>
      <p:pic>
        <p:nvPicPr>
          <p:cNvPr id="6" name="Picture 5">
            <a:extLst>
              <a:ext uri="{FF2B5EF4-FFF2-40B4-BE49-F238E27FC236}">
                <a16:creationId xmlns:a16="http://schemas.microsoft.com/office/drawing/2014/main" id="{882D4A28-FB05-40BE-BED8-1AA1A8A47C84}"/>
              </a:ext>
            </a:extLst>
          </p:cNvPr>
          <p:cNvPicPr>
            <a:picLocks noChangeAspect="1"/>
          </p:cNvPicPr>
          <p:nvPr/>
        </p:nvPicPr>
        <p:blipFill>
          <a:blip r:embed="rId3"/>
          <a:stretch>
            <a:fillRect/>
          </a:stretch>
        </p:blipFill>
        <p:spPr>
          <a:xfrm>
            <a:off x="7169426" y="1978113"/>
            <a:ext cx="1796744" cy="1523536"/>
          </a:xfrm>
          <a:prstGeom prst="rect">
            <a:avLst/>
          </a:prstGeom>
        </p:spPr>
      </p:pic>
      <p:pic>
        <p:nvPicPr>
          <p:cNvPr id="7" name="Picture 6">
            <a:extLst>
              <a:ext uri="{FF2B5EF4-FFF2-40B4-BE49-F238E27FC236}">
                <a16:creationId xmlns:a16="http://schemas.microsoft.com/office/drawing/2014/main" id="{09CFD3E4-0327-4748-955F-F91933826361}"/>
              </a:ext>
            </a:extLst>
          </p:cNvPr>
          <p:cNvPicPr>
            <a:picLocks noChangeAspect="1"/>
          </p:cNvPicPr>
          <p:nvPr/>
        </p:nvPicPr>
        <p:blipFill>
          <a:blip r:embed="rId4"/>
          <a:stretch>
            <a:fillRect/>
          </a:stretch>
        </p:blipFill>
        <p:spPr>
          <a:xfrm>
            <a:off x="8653669" y="3829050"/>
            <a:ext cx="2039289" cy="2563590"/>
          </a:xfrm>
          <a:prstGeom prst="rect">
            <a:avLst/>
          </a:prstGeom>
        </p:spPr>
      </p:pic>
    </p:spTree>
    <p:extLst>
      <p:ext uri="{BB962C8B-B14F-4D97-AF65-F5344CB8AC3E}">
        <p14:creationId xmlns:p14="http://schemas.microsoft.com/office/powerpoint/2010/main" val="2551973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124889"/>
            <a:ext cx="10058400" cy="857250"/>
          </a:xfrm>
        </p:spPr>
        <p:txBody>
          <a:bodyPr/>
          <a:lstStyle/>
          <a:p>
            <a:r>
              <a:rPr lang="en-US" sz="2300" b="1" dirty="0"/>
              <a:t>How Well are we doing?  What is the Factor of Safety?</a:t>
            </a:r>
          </a:p>
        </p:txBody>
      </p:sp>
      <p:sp>
        <p:nvSpPr>
          <p:cNvPr id="4" name="Text Placeholder 3"/>
          <p:cNvSpPr>
            <a:spLocks noGrp="1"/>
          </p:cNvSpPr>
          <p:nvPr>
            <p:ph type="body" sz="quarter" idx="10"/>
          </p:nvPr>
        </p:nvSpPr>
        <p:spPr>
          <a:xfrm>
            <a:off x="438592" y="686279"/>
            <a:ext cx="5578462" cy="4824733"/>
          </a:xfrm>
        </p:spPr>
        <p:txBody>
          <a:bodyPr/>
          <a:lstStyle/>
          <a:p>
            <a:endParaRPr lang="en-US" sz="2000" dirty="0">
              <a:latin typeface="+mj-lt"/>
            </a:endParaRPr>
          </a:p>
          <a:p>
            <a:pPr marL="285750" indent="-285750">
              <a:buFont typeface="Arial" panose="020B0604020202020204" pitchFamily="34" charset="0"/>
              <a:buChar char="•"/>
            </a:pPr>
            <a:r>
              <a:rPr lang="en-US" sz="2000" dirty="0">
                <a:latin typeface="+mj-lt"/>
              </a:rPr>
              <a:t>2010 Rush Creek Flooding (&lt; 100-yr event)</a:t>
            </a:r>
          </a:p>
          <a:p>
            <a:pPr marL="632222" lvl="2" indent="-285750"/>
            <a:r>
              <a:rPr lang="en-US" sz="1550" dirty="0">
                <a:latin typeface="+mj-lt"/>
              </a:rPr>
              <a:t>Extreme drought, dry conditions</a:t>
            </a:r>
          </a:p>
          <a:p>
            <a:pPr marL="632222" lvl="2" indent="-285750"/>
            <a:r>
              <a:rPr lang="en-US" sz="1550" dirty="0">
                <a:latin typeface="+mj-lt"/>
              </a:rPr>
              <a:t>2010 Tropical Storm Hermine</a:t>
            </a:r>
          </a:p>
          <a:p>
            <a:pPr marL="801291" lvl="3" indent="-285750">
              <a:buFont typeface="Arial" panose="020B0604020202020204" pitchFamily="34" charset="0"/>
              <a:buChar char="‒"/>
            </a:pPr>
            <a:r>
              <a:rPr lang="en-US" sz="1350" dirty="0">
                <a:latin typeface="+mj-lt"/>
              </a:rPr>
              <a:t>Less than 100-year event</a:t>
            </a:r>
          </a:p>
          <a:p>
            <a:pPr marL="632222" lvl="2" indent="-285750"/>
            <a:r>
              <a:rPr lang="en-US" sz="1550" dirty="0">
                <a:latin typeface="+mj-lt"/>
              </a:rPr>
              <a:t>Extensive flooding</a:t>
            </a:r>
          </a:p>
          <a:p>
            <a:pPr marL="801291" lvl="3" indent="-285750">
              <a:buFont typeface="Arial" panose="020B0604020202020204" pitchFamily="34" charset="0"/>
              <a:buChar char="‒"/>
            </a:pPr>
            <a:r>
              <a:rPr lang="en-US" sz="1350" dirty="0">
                <a:latin typeface="+mj-lt"/>
              </a:rPr>
              <a:t>Changes is channel conveyance</a:t>
            </a:r>
          </a:p>
          <a:p>
            <a:pPr marL="801291" lvl="3" indent="-285750">
              <a:buFont typeface="Arial" panose="020B0604020202020204" pitchFamily="34" charset="0"/>
              <a:buChar char="‒"/>
            </a:pPr>
            <a:r>
              <a:rPr lang="en-US" sz="1350" dirty="0">
                <a:latin typeface="+mj-lt"/>
              </a:rPr>
              <a:t>Upstream development</a:t>
            </a:r>
          </a:p>
          <a:p>
            <a:pPr marL="632222" lvl="2" indent="-285750"/>
            <a:r>
              <a:rPr lang="en-US" sz="1550" dirty="0">
                <a:latin typeface="+mj-lt"/>
              </a:rPr>
              <a:t>No fatalities</a:t>
            </a:r>
          </a:p>
          <a:p>
            <a:pPr marL="632222" lvl="2" indent="-285750"/>
            <a:r>
              <a:rPr lang="en-US" sz="1550" dirty="0">
                <a:latin typeface="+mj-lt"/>
              </a:rPr>
              <a:t>Buy-outs for 150 residences</a:t>
            </a:r>
          </a:p>
          <a:p>
            <a:pPr marL="632222" lvl="2" indent="-285750"/>
            <a:r>
              <a:rPr lang="en-US" sz="1550" dirty="0">
                <a:latin typeface="+mj-lt"/>
              </a:rPr>
              <a:t>$17+ M</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dirty="0">
                <a:latin typeface="+mj-lt"/>
              </a:rPr>
              <a:t>Wimberley, TX (~ 100-yr event)</a:t>
            </a:r>
          </a:p>
          <a:p>
            <a:pPr marL="689372" lvl="2" indent="-342900"/>
            <a:r>
              <a:rPr lang="en-US" sz="1550" dirty="0">
                <a:latin typeface="+mj-lt"/>
              </a:rPr>
              <a:t>11 fatalities, including 2 6-yr old and 1 4-yr old</a:t>
            </a:r>
          </a:p>
          <a:p>
            <a:pPr marL="689372" lvl="2" indent="-342900"/>
            <a:r>
              <a:rPr lang="en-US" sz="1550" dirty="0">
                <a:latin typeface="+mj-lt"/>
              </a:rPr>
              <a:t>100’s homes damaged</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dirty="0">
                <a:latin typeface="+mj-lt"/>
              </a:rPr>
              <a:t>Hurricane Harvey (rare)</a:t>
            </a:r>
          </a:p>
          <a:p>
            <a:pPr marL="689372" lvl="2" indent="-342900"/>
            <a:r>
              <a:rPr lang="en-US" sz="1550" dirty="0">
                <a:latin typeface="+mj-lt"/>
              </a:rPr>
              <a:t>63 fatalities</a:t>
            </a:r>
          </a:p>
          <a:p>
            <a:pPr marL="689372" lvl="2" indent="-342900"/>
            <a:r>
              <a:rPr lang="en-US" sz="1550" dirty="0">
                <a:latin typeface="+mj-lt"/>
              </a:rPr>
              <a:t>$100+B damages</a:t>
            </a:r>
          </a:p>
          <a:p>
            <a:pPr marL="689372" lvl="2" indent="-342900"/>
            <a:r>
              <a:rPr lang="en-US" sz="1550" dirty="0">
                <a:latin typeface="+mj-lt"/>
              </a:rPr>
              <a:t>Societal impacts still persistent today</a:t>
            </a:r>
          </a:p>
          <a:p>
            <a:pPr marL="689372" lvl="2" indent="-342900"/>
            <a:r>
              <a:rPr lang="en-US" sz="1550" dirty="0">
                <a:latin typeface="+mj-lt"/>
              </a:rPr>
              <a:t>Sweeping reforms</a:t>
            </a:r>
          </a:p>
        </p:txBody>
      </p:sp>
      <p:pic>
        <p:nvPicPr>
          <p:cNvPr id="10" name="Picture 9">
            <a:extLst>
              <a:ext uri="{FF2B5EF4-FFF2-40B4-BE49-F238E27FC236}">
                <a16:creationId xmlns:a16="http://schemas.microsoft.com/office/drawing/2014/main" id="{4F73D3ED-94A9-4354-9EEF-3DCC4B683B24}"/>
              </a:ext>
            </a:extLst>
          </p:cNvPr>
          <p:cNvPicPr>
            <a:picLocks noChangeAspect="1"/>
          </p:cNvPicPr>
          <p:nvPr/>
        </p:nvPicPr>
        <p:blipFill>
          <a:blip r:embed="rId3"/>
          <a:stretch>
            <a:fillRect/>
          </a:stretch>
        </p:blipFill>
        <p:spPr>
          <a:xfrm>
            <a:off x="7914922" y="1165163"/>
            <a:ext cx="2503593" cy="1886197"/>
          </a:xfrm>
          <a:prstGeom prst="rect">
            <a:avLst/>
          </a:prstGeom>
        </p:spPr>
      </p:pic>
      <p:pic>
        <p:nvPicPr>
          <p:cNvPr id="12" name="Picture 11">
            <a:extLst>
              <a:ext uri="{FF2B5EF4-FFF2-40B4-BE49-F238E27FC236}">
                <a16:creationId xmlns:a16="http://schemas.microsoft.com/office/drawing/2014/main" id="{91B61DAC-62B7-4476-AEFB-126AADAEE2FD}"/>
              </a:ext>
            </a:extLst>
          </p:cNvPr>
          <p:cNvPicPr>
            <a:picLocks noChangeAspect="1"/>
          </p:cNvPicPr>
          <p:nvPr/>
        </p:nvPicPr>
        <p:blipFill>
          <a:blip r:embed="rId4"/>
          <a:stretch>
            <a:fillRect/>
          </a:stretch>
        </p:blipFill>
        <p:spPr>
          <a:xfrm>
            <a:off x="5868243" y="3250681"/>
            <a:ext cx="2046679" cy="1362025"/>
          </a:xfrm>
          <a:prstGeom prst="rect">
            <a:avLst/>
          </a:prstGeom>
        </p:spPr>
      </p:pic>
      <p:pic>
        <p:nvPicPr>
          <p:cNvPr id="13" name="Picture 12">
            <a:extLst>
              <a:ext uri="{FF2B5EF4-FFF2-40B4-BE49-F238E27FC236}">
                <a16:creationId xmlns:a16="http://schemas.microsoft.com/office/drawing/2014/main" id="{0C4D95F2-A398-446D-BBF7-55825A6908BB}"/>
              </a:ext>
            </a:extLst>
          </p:cNvPr>
          <p:cNvPicPr>
            <a:picLocks noChangeAspect="1"/>
          </p:cNvPicPr>
          <p:nvPr/>
        </p:nvPicPr>
        <p:blipFill>
          <a:blip r:embed="rId5"/>
          <a:stretch>
            <a:fillRect/>
          </a:stretch>
        </p:blipFill>
        <p:spPr>
          <a:xfrm>
            <a:off x="7914922" y="3250680"/>
            <a:ext cx="1794242" cy="1362026"/>
          </a:xfrm>
          <a:prstGeom prst="rect">
            <a:avLst/>
          </a:prstGeom>
        </p:spPr>
      </p:pic>
      <p:pic>
        <p:nvPicPr>
          <p:cNvPr id="18" name="Picture 17" descr="McCombs Home.jpg">
            <a:extLst>
              <a:ext uri="{FF2B5EF4-FFF2-40B4-BE49-F238E27FC236}">
                <a16:creationId xmlns:a16="http://schemas.microsoft.com/office/drawing/2014/main" id="{279C5CDF-8963-4E39-B346-3C74A9F6EA44}"/>
              </a:ext>
            </a:extLst>
          </p:cNvPr>
          <p:cNvPicPr>
            <a:picLocks noChangeAspect="1"/>
          </p:cNvPicPr>
          <p:nvPr/>
        </p:nvPicPr>
        <p:blipFill>
          <a:blip r:embed="rId6" cstate="print"/>
          <a:stretch>
            <a:fillRect/>
          </a:stretch>
        </p:blipFill>
        <p:spPr>
          <a:xfrm>
            <a:off x="9720682" y="3250680"/>
            <a:ext cx="2119819" cy="1362026"/>
          </a:xfrm>
          <a:prstGeom prst="rect">
            <a:avLst/>
          </a:prstGeom>
        </p:spPr>
      </p:pic>
      <p:pic>
        <p:nvPicPr>
          <p:cNvPr id="14" name="Picture 13">
            <a:extLst>
              <a:ext uri="{FF2B5EF4-FFF2-40B4-BE49-F238E27FC236}">
                <a16:creationId xmlns:a16="http://schemas.microsoft.com/office/drawing/2014/main" id="{C869B30C-BF87-4D81-8ACC-725699F59A92}"/>
              </a:ext>
            </a:extLst>
          </p:cNvPr>
          <p:cNvPicPr>
            <a:picLocks noChangeAspect="1"/>
          </p:cNvPicPr>
          <p:nvPr/>
        </p:nvPicPr>
        <p:blipFill>
          <a:blip r:embed="rId7"/>
          <a:stretch>
            <a:fillRect/>
          </a:stretch>
        </p:blipFill>
        <p:spPr>
          <a:xfrm>
            <a:off x="6435116" y="4842998"/>
            <a:ext cx="2333708" cy="1474705"/>
          </a:xfrm>
          <a:prstGeom prst="rect">
            <a:avLst/>
          </a:prstGeom>
        </p:spPr>
      </p:pic>
      <p:pic>
        <p:nvPicPr>
          <p:cNvPr id="15" name="Picture 14">
            <a:extLst>
              <a:ext uri="{FF2B5EF4-FFF2-40B4-BE49-F238E27FC236}">
                <a16:creationId xmlns:a16="http://schemas.microsoft.com/office/drawing/2014/main" id="{19BF93DD-D38D-4464-BE80-90D961C4B8D3}"/>
              </a:ext>
            </a:extLst>
          </p:cNvPr>
          <p:cNvPicPr>
            <a:picLocks noChangeAspect="1"/>
          </p:cNvPicPr>
          <p:nvPr/>
        </p:nvPicPr>
        <p:blipFill>
          <a:blip r:embed="rId8"/>
          <a:stretch>
            <a:fillRect/>
          </a:stretch>
        </p:blipFill>
        <p:spPr>
          <a:xfrm>
            <a:off x="8812044" y="4842998"/>
            <a:ext cx="2418518" cy="1474706"/>
          </a:xfrm>
          <a:prstGeom prst="rect">
            <a:avLst/>
          </a:prstGeom>
        </p:spPr>
      </p:pic>
    </p:spTree>
    <p:extLst>
      <p:ext uri="{BB962C8B-B14F-4D97-AF65-F5344CB8AC3E}">
        <p14:creationId xmlns:p14="http://schemas.microsoft.com/office/powerpoint/2010/main" val="4059126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E3A54B-B879-4FDB-A821-92B9BD756DA7}"/>
              </a:ext>
            </a:extLst>
          </p:cNvPr>
          <p:cNvPicPr>
            <a:picLocks noChangeAspect="1"/>
          </p:cNvPicPr>
          <p:nvPr/>
        </p:nvPicPr>
        <p:blipFill>
          <a:blip r:embed="rId6"/>
          <a:stretch>
            <a:fillRect/>
          </a:stretch>
        </p:blipFill>
        <p:spPr>
          <a:xfrm>
            <a:off x="6867718" y="3921311"/>
            <a:ext cx="2456696" cy="1207280"/>
          </a:xfrm>
          <a:prstGeom prst="rect">
            <a:avLst/>
          </a:prstGeom>
        </p:spPr>
      </p:pic>
      <p:sp>
        <p:nvSpPr>
          <p:cNvPr id="2" name="Title 1"/>
          <p:cNvSpPr>
            <a:spLocks noGrp="1"/>
          </p:cNvSpPr>
          <p:nvPr>
            <p:ph type="title"/>
          </p:nvPr>
        </p:nvSpPr>
        <p:spPr/>
        <p:txBody>
          <a:bodyPr/>
          <a:lstStyle/>
          <a:p>
            <a:r>
              <a:rPr lang="en-US" sz="2800" dirty="0"/>
              <a:t>Climate Change Data Observations`</a:t>
            </a:r>
          </a:p>
        </p:txBody>
      </p:sp>
      <p:sp>
        <p:nvSpPr>
          <p:cNvPr id="3" name="Content Placeholder 2"/>
          <p:cNvSpPr>
            <a:spLocks noGrp="1"/>
          </p:cNvSpPr>
          <p:nvPr>
            <p:ph sz="quarter" idx="10"/>
          </p:nvPr>
        </p:nvSpPr>
        <p:spPr>
          <a:xfrm>
            <a:off x="452229" y="1316640"/>
            <a:ext cx="5643771" cy="4665773"/>
          </a:xfrm>
          <a:prstGeom prst="rect">
            <a:avLst/>
          </a:prstGeom>
        </p:spPr>
        <p:txBody>
          <a:bodyPr/>
          <a:lstStyle/>
          <a:p>
            <a:pPr marL="285750" indent="-285750">
              <a:buFont typeface="Arial" panose="020B0604020202020204" pitchFamily="34" charset="0"/>
              <a:buChar char="•"/>
            </a:pPr>
            <a:r>
              <a:rPr lang="en-US" sz="2000" dirty="0"/>
              <a:t>Climate change is happening and at an accelerated rate</a:t>
            </a:r>
          </a:p>
          <a:p>
            <a:pPr marL="513160" lvl="1" indent="-342900">
              <a:buFont typeface="Courier New" panose="02070309020205020404" pitchFamily="49" charset="0"/>
              <a:buChar char="o"/>
            </a:pPr>
            <a:r>
              <a:rPr lang="en-US" sz="1800" dirty="0"/>
              <a:t>2012 least polar sea ice recorded in modern times</a:t>
            </a:r>
          </a:p>
          <a:p>
            <a:pPr marL="513160" lvl="1" indent="-342900">
              <a:buFont typeface="Courier New" panose="02070309020205020404" pitchFamily="49" charset="0"/>
              <a:buChar char="o"/>
            </a:pPr>
            <a:r>
              <a:rPr lang="en-US" sz="1800" dirty="0"/>
              <a:t>Dramatic increases in greenhouse gases</a:t>
            </a:r>
          </a:p>
          <a:p>
            <a:pPr marL="513160" lvl="1" indent="-342900">
              <a:buFont typeface="Courier New" panose="02070309020205020404" pitchFamily="49" charset="0"/>
              <a:buChar char="o"/>
            </a:pPr>
            <a:r>
              <a:rPr lang="en-US" sz="1800" dirty="0"/>
              <a:t>Recent study of 6 basins across TX showed 1-2⁰ F temperature increase</a:t>
            </a:r>
          </a:p>
          <a:p>
            <a:pPr marL="513160" lvl="1" indent="-342900">
              <a:buFont typeface="Courier New" panose="02070309020205020404" pitchFamily="49" charset="0"/>
              <a:buChar char="o"/>
            </a:pPr>
            <a:r>
              <a:rPr lang="en-US" sz="1800" dirty="0"/>
              <a:t>Increases in precipitation frequencies southern 1/3 of Texas per NOAA Atlas 14</a:t>
            </a:r>
          </a:p>
          <a:p>
            <a:pPr marL="513160" lvl="1" indent="-342900">
              <a:buFont typeface="Courier New" panose="02070309020205020404" pitchFamily="49" charset="0"/>
              <a:buChar char="o"/>
            </a:pPr>
            <a:r>
              <a:rPr lang="en-US" sz="1800" dirty="0"/>
              <a:t>Significant increase in acres experiencing wildfires</a:t>
            </a:r>
          </a:p>
          <a:p>
            <a:pPr marL="285750" indent="-285750">
              <a:buFont typeface="Arial" panose="020B0604020202020204" pitchFamily="34" charset="0"/>
              <a:buChar char="•"/>
            </a:pPr>
            <a:r>
              <a:rPr lang="en-US" sz="2000" dirty="0"/>
              <a:t>Is climate change caused by human activities?</a:t>
            </a:r>
          </a:p>
          <a:p>
            <a:pPr marL="285750" indent="-285750">
              <a:buFont typeface="Arial" panose="020B0604020202020204" pitchFamily="34" charset="0"/>
              <a:buChar char="•"/>
            </a:pPr>
            <a:r>
              <a:rPr lang="en-US" sz="2000" dirty="0"/>
              <a:t>Is and will climate change impact USACE project operation, maintenance and project development?</a:t>
            </a:r>
          </a:p>
        </p:txBody>
      </p:sp>
      <p:pic>
        <p:nvPicPr>
          <p:cNvPr id="6" name="sea_ice_2021_graph_1080p30">
            <a:hlinkClick r:id="" action="ppaction://media"/>
            <a:extLst>
              <a:ext uri="{FF2B5EF4-FFF2-40B4-BE49-F238E27FC236}">
                <a16:creationId xmlns:a16="http://schemas.microsoft.com/office/drawing/2014/main" id="{B40A92D3-153E-47FE-BB46-C2DBF68FC611}"/>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6935305" y="1099931"/>
            <a:ext cx="4804466" cy="2702512"/>
          </a:xfrm>
          <a:prstGeom prst="rect">
            <a:avLst/>
          </a:prstGeom>
        </p:spPr>
      </p:pic>
      <p:graphicFrame>
        <p:nvGraphicFramePr>
          <p:cNvPr id="55" name="Object 1">
            <a:extLst>
              <a:ext uri="{FF2B5EF4-FFF2-40B4-BE49-F238E27FC236}">
                <a16:creationId xmlns:a16="http://schemas.microsoft.com/office/drawing/2014/main" id="{3B248901-6BFD-4D0B-BAB7-08A906179522}"/>
              </a:ext>
            </a:extLst>
          </p:cNvPr>
          <p:cNvGraphicFramePr>
            <a:graphicFrameLocks noChangeAspect="1"/>
          </p:cNvGraphicFramePr>
          <p:nvPr>
            <p:extLst>
              <p:ext uri="{D42A27DB-BD31-4B8C-83A1-F6EECF244321}">
                <p14:modId xmlns:p14="http://schemas.microsoft.com/office/powerpoint/2010/main" val="3543561771"/>
              </p:ext>
            </p:extLst>
          </p:nvPr>
        </p:nvGraphicFramePr>
        <p:xfrm>
          <a:off x="9337538" y="3714920"/>
          <a:ext cx="2513496" cy="1636695"/>
        </p:xfrm>
        <a:graphic>
          <a:graphicData uri="http://schemas.openxmlformats.org/presentationml/2006/ole">
            <mc:AlternateContent xmlns:mc="http://schemas.openxmlformats.org/markup-compatibility/2006">
              <mc:Choice xmlns:v="urn:schemas-microsoft-com:vml" Requires="v">
                <p:oleObj spid="_x0000_s1052" r:id="rId8" imgW="5486400" imgH="3657600" progId="MtbGraph.Document.16">
                  <p:embed/>
                </p:oleObj>
              </mc:Choice>
              <mc:Fallback>
                <p:oleObj r:id="rId8" imgW="5486400" imgH="3657600" progId="MtbGraph.Document.16">
                  <p:embed/>
                  <p:pic>
                    <p:nvPicPr>
                      <p:cNvPr id="102401" name="Object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37538" y="3714920"/>
                        <a:ext cx="2513496" cy="1636695"/>
                      </a:xfrm>
                      <a:prstGeom prst="rect">
                        <a:avLst/>
                      </a:prstGeom>
                      <a:noFill/>
                    </p:spPr>
                  </p:pic>
                </p:oleObj>
              </mc:Fallback>
            </mc:AlternateContent>
          </a:graphicData>
        </a:graphic>
      </p:graphicFrame>
      <p:pic>
        <p:nvPicPr>
          <p:cNvPr id="8" name="Picture 7">
            <a:extLst>
              <a:ext uri="{FF2B5EF4-FFF2-40B4-BE49-F238E27FC236}">
                <a16:creationId xmlns:a16="http://schemas.microsoft.com/office/drawing/2014/main" id="{EE9D6D76-636A-4B12-B8EC-2B14845C5955}"/>
              </a:ext>
            </a:extLst>
          </p:cNvPr>
          <p:cNvPicPr>
            <a:picLocks noChangeAspect="1"/>
          </p:cNvPicPr>
          <p:nvPr/>
        </p:nvPicPr>
        <p:blipFill>
          <a:blip r:embed="rId10"/>
          <a:stretch>
            <a:fillRect/>
          </a:stretch>
        </p:blipFill>
        <p:spPr>
          <a:xfrm>
            <a:off x="9833822" y="5379810"/>
            <a:ext cx="2178602" cy="1249688"/>
          </a:xfrm>
          <a:prstGeom prst="rect">
            <a:avLst/>
          </a:prstGeom>
        </p:spPr>
      </p:pic>
      <p:pic>
        <p:nvPicPr>
          <p:cNvPr id="4" name="Picture 3">
            <a:extLst>
              <a:ext uri="{FF2B5EF4-FFF2-40B4-BE49-F238E27FC236}">
                <a16:creationId xmlns:a16="http://schemas.microsoft.com/office/drawing/2014/main" id="{ED94D968-D838-439D-A945-3CF79C66631B}"/>
              </a:ext>
            </a:extLst>
          </p:cNvPr>
          <p:cNvPicPr>
            <a:picLocks noChangeAspect="1"/>
          </p:cNvPicPr>
          <p:nvPr/>
        </p:nvPicPr>
        <p:blipFill>
          <a:blip r:embed="rId11"/>
          <a:stretch>
            <a:fillRect/>
          </a:stretch>
        </p:blipFill>
        <p:spPr>
          <a:xfrm>
            <a:off x="6838122" y="5379810"/>
            <a:ext cx="1682768" cy="1156792"/>
          </a:xfrm>
          <a:prstGeom prst="rect">
            <a:avLst/>
          </a:prstGeom>
        </p:spPr>
      </p:pic>
      <p:pic>
        <p:nvPicPr>
          <p:cNvPr id="5" name="Picture 4">
            <a:extLst>
              <a:ext uri="{FF2B5EF4-FFF2-40B4-BE49-F238E27FC236}">
                <a16:creationId xmlns:a16="http://schemas.microsoft.com/office/drawing/2014/main" id="{FF4DB953-3121-4299-A9BB-EA1BC634DEC7}"/>
              </a:ext>
            </a:extLst>
          </p:cNvPr>
          <p:cNvPicPr>
            <a:picLocks noChangeAspect="1"/>
          </p:cNvPicPr>
          <p:nvPr/>
        </p:nvPicPr>
        <p:blipFill>
          <a:blip r:embed="rId12"/>
          <a:stretch>
            <a:fillRect/>
          </a:stretch>
        </p:blipFill>
        <p:spPr>
          <a:xfrm>
            <a:off x="8571554" y="5470483"/>
            <a:ext cx="1201016" cy="975445"/>
          </a:xfrm>
          <a:prstGeom prst="rect">
            <a:avLst/>
          </a:prstGeom>
        </p:spPr>
      </p:pic>
      <p:pic>
        <p:nvPicPr>
          <p:cNvPr id="9" name="Picture 8">
            <a:extLst>
              <a:ext uri="{FF2B5EF4-FFF2-40B4-BE49-F238E27FC236}">
                <a16:creationId xmlns:a16="http://schemas.microsoft.com/office/drawing/2014/main" id="{6B3BD069-1366-4A30-A108-360180F3DBBD}"/>
              </a:ext>
            </a:extLst>
          </p:cNvPr>
          <p:cNvPicPr>
            <a:picLocks noChangeAspect="1"/>
          </p:cNvPicPr>
          <p:nvPr/>
        </p:nvPicPr>
        <p:blipFill>
          <a:blip r:embed="rId13"/>
          <a:stretch>
            <a:fillRect/>
          </a:stretch>
        </p:blipFill>
        <p:spPr>
          <a:xfrm>
            <a:off x="6101802" y="-31548"/>
            <a:ext cx="5870957" cy="6748857"/>
          </a:xfrm>
          <a:prstGeom prst="rect">
            <a:avLst/>
          </a:prstGeom>
        </p:spPr>
      </p:pic>
    </p:spTree>
    <p:extLst>
      <p:ext uri="{BB962C8B-B14F-4D97-AF65-F5344CB8AC3E}">
        <p14:creationId xmlns:p14="http://schemas.microsoft.com/office/powerpoint/2010/main" val="360813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0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6"/>
                </p:tgtEl>
              </p:cMediaNode>
            </p:vide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8770EB-61CD-40BF-BD9A-BCD3657D9F79}"/>
              </a:ext>
            </a:extLst>
          </p:cNvPr>
          <p:cNvSpPr>
            <a:spLocks noGrp="1"/>
          </p:cNvSpPr>
          <p:nvPr>
            <p:ph sz="quarter" idx="10"/>
          </p:nvPr>
        </p:nvSpPr>
        <p:spPr>
          <a:xfrm>
            <a:off x="480861" y="1030030"/>
            <a:ext cx="4143254" cy="4372678"/>
          </a:xfrm>
        </p:spPr>
        <p:txBody>
          <a:bodyPr/>
          <a:lstStyle/>
          <a:p>
            <a:pPr marL="285750" indent="-285750">
              <a:buFont typeface="Arial" panose="020B0604020202020204" pitchFamily="34" charset="0"/>
              <a:buChar char="•"/>
            </a:pPr>
            <a:r>
              <a:rPr lang="en-US" sz="2000" dirty="0"/>
              <a:t>How often does technology double?</a:t>
            </a:r>
          </a:p>
          <a:p>
            <a:pPr marL="632222" lvl="2" indent="-285750"/>
            <a:r>
              <a:rPr lang="en-US" sz="1800" dirty="0"/>
              <a:t>Pre 1900 ≈ </a:t>
            </a:r>
          </a:p>
          <a:p>
            <a:pPr marL="632222" lvl="2" indent="-285750"/>
            <a:r>
              <a:rPr lang="en-US" sz="1800" dirty="0"/>
              <a:t>Post WWII ≈ </a:t>
            </a:r>
          </a:p>
          <a:p>
            <a:pPr marL="632222" lvl="2" indent="-285750"/>
            <a:r>
              <a:rPr lang="en-US" sz="1800" dirty="0"/>
              <a:t>TODAY ≈ </a:t>
            </a:r>
          </a:p>
          <a:p>
            <a:pPr marL="632222" lvl="2" indent="-285750"/>
            <a:r>
              <a:rPr lang="en-US" sz="1800" dirty="0"/>
              <a:t>FUTURE ≈ </a:t>
            </a:r>
          </a:p>
          <a:p>
            <a:pPr marL="285750" indent="-285750">
              <a:buFont typeface="Arial" panose="020B0604020202020204" pitchFamily="34" charset="0"/>
              <a:buChar char="•"/>
            </a:pPr>
            <a:r>
              <a:rPr lang="en-US" sz="2000" dirty="0"/>
              <a:t>Important to maintaining our world-wide standing?</a:t>
            </a:r>
          </a:p>
          <a:p>
            <a:pPr marL="285750" indent="-285750">
              <a:buFont typeface="Arial" panose="020B0604020202020204" pitchFamily="34" charset="0"/>
              <a:buChar char="•"/>
            </a:pPr>
            <a:r>
              <a:rPr lang="en-US" sz="2000" dirty="0"/>
              <a:t>Supporting growth-based economy</a:t>
            </a:r>
          </a:p>
          <a:p>
            <a:pPr marL="285750" indent="-285750">
              <a:buFont typeface="Arial" panose="020B0604020202020204" pitchFamily="34" charset="0"/>
              <a:buChar char="•"/>
            </a:pPr>
            <a:r>
              <a:rPr lang="en-US" sz="2000" dirty="0"/>
              <a:t>Saving graces </a:t>
            </a:r>
          </a:p>
          <a:p>
            <a:pPr marL="632222" lvl="2" indent="-285750"/>
            <a:r>
              <a:rPr lang="en-US" sz="1800" dirty="0"/>
              <a:t>Technology cannot replace wisdom and experience</a:t>
            </a:r>
          </a:p>
          <a:p>
            <a:pPr marL="632222" lvl="2" indent="-285750"/>
            <a:r>
              <a:rPr lang="en-US" sz="1800" dirty="0"/>
              <a:t>More data and improve granularity may not improve answers</a:t>
            </a:r>
          </a:p>
          <a:p>
            <a:pPr marL="457200" indent="-457200">
              <a:buFont typeface="Arial" panose="020B0604020202020204" pitchFamily="34" charset="0"/>
              <a:buChar char="•"/>
            </a:pPr>
            <a:r>
              <a:rPr lang="en-US" sz="2400" b="1" i="1" dirty="0"/>
              <a:t>What is your role in new technologies? Are you living in the past?</a:t>
            </a:r>
          </a:p>
          <a:p>
            <a:pPr marL="285750" indent="-285750">
              <a:buFont typeface="Arial" panose="020B0604020202020204" pitchFamily="34" charset="0"/>
              <a:buChar char="•"/>
            </a:pPr>
            <a:endParaRPr lang="en-US" sz="2000" dirty="0"/>
          </a:p>
        </p:txBody>
      </p:sp>
      <p:sp>
        <p:nvSpPr>
          <p:cNvPr id="3" name="Title 2">
            <a:extLst>
              <a:ext uri="{FF2B5EF4-FFF2-40B4-BE49-F238E27FC236}">
                <a16:creationId xmlns:a16="http://schemas.microsoft.com/office/drawing/2014/main" id="{11EC51FE-0961-46E9-88E1-D6DA8EAD1BAB}"/>
              </a:ext>
            </a:extLst>
          </p:cNvPr>
          <p:cNvSpPr>
            <a:spLocks noGrp="1"/>
          </p:cNvSpPr>
          <p:nvPr>
            <p:ph type="title"/>
          </p:nvPr>
        </p:nvSpPr>
        <p:spPr/>
        <p:txBody>
          <a:bodyPr/>
          <a:lstStyle/>
          <a:p>
            <a:r>
              <a:rPr lang="en-US" sz="3200" dirty="0"/>
              <a:t>Importance of New Technologies</a:t>
            </a:r>
          </a:p>
        </p:txBody>
      </p:sp>
      <p:sp>
        <p:nvSpPr>
          <p:cNvPr id="5" name="TextBox 4">
            <a:extLst>
              <a:ext uri="{FF2B5EF4-FFF2-40B4-BE49-F238E27FC236}">
                <a16:creationId xmlns:a16="http://schemas.microsoft.com/office/drawing/2014/main" id="{89734E0D-0901-4F30-99B7-53AEF1F75D36}"/>
              </a:ext>
            </a:extLst>
          </p:cNvPr>
          <p:cNvSpPr txBox="1"/>
          <p:nvPr/>
        </p:nvSpPr>
        <p:spPr>
          <a:xfrm>
            <a:off x="2352302" y="2462835"/>
            <a:ext cx="18288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12 HOURS</a:t>
            </a:r>
          </a:p>
        </p:txBody>
      </p:sp>
      <p:sp>
        <p:nvSpPr>
          <p:cNvPr id="6" name="TextBox 5">
            <a:extLst>
              <a:ext uri="{FF2B5EF4-FFF2-40B4-BE49-F238E27FC236}">
                <a16:creationId xmlns:a16="http://schemas.microsoft.com/office/drawing/2014/main" id="{FB470932-0951-4018-90DF-B5B4C7B0FEE7}"/>
              </a:ext>
            </a:extLst>
          </p:cNvPr>
          <p:cNvSpPr txBox="1"/>
          <p:nvPr/>
        </p:nvSpPr>
        <p:spPr>
          <a:xfrm>
            <a:off x="2487386" y="2180186"/>
            <a:ext cx="15240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1.5 years</a:t>
            </a:r>
          </a:p>
        </p:txBody>
      </p:sp>
      <p:sp>
        <p:nvSpPr>
          <p:cNvPr id="7" name="TextBox 6">
            <a:extLst>
              <a:ext uri="{FF2B5EF4-FFF2-40B4-BE49-F238E27FC236}">
                <a16:creationId xmlns:a16="http://schemas.microsoft.com/office/drawing/2014/main" id="{E37A35DE-3B6A-40BA-9AE5-F8100A04B62B}"/>
              </a:ext>
            </a:extLst>
          </p:cNvPr>
          <p:cNvSpPr txBox="1"/>
          <p:nvPr/>
        </p:nvSpPr>
        <p:spPr>
          <a:xfrm>
            <a:off x="2427001" y="1614187"/>
            <a:ext cx="15240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100 years</a:t>
            </a:r>
          </a:p>
        </p:txBody>
      </p:sp>
      <p:sp>
        <p:nvSpPr>
          <p:cNvPr id="8" name="TextBox 7">
            <a:extLst>
              <a:ext uri="{FF2B5EF4-FFF2-40B4-BE49-F238E27FC236}">
                <a16:creationId xmlns:a16="http://schemas.microsoft.com/office/drawing/2014/main" id="{747B5640-3652-4565-AF31-B7BAA60D33CE}"/>
              </a:ext>
            </a:extLst>
          </p:cNvPr>
          <p:cNvSpPr txBox="1"/>
          <p:nvPr/>
        </p:nvSpPr>
        <p:spPr>
          <a:xfrm>
            <a:off x="2513928" y="1898405"/>
            <a:ext cx="15240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25 years</a:t>
            </a:r>
          </a:p>
        </p:txBody>
      </p:sp>
      <p:grpSp>
        <p:nvGrpSpPr>
          <p:cNvPr id="9" name="Group 8">
            <a:extLst>
              <a:ext uri="{FF2B5EF4-FFF2-40B4-BE49-F238E27FC236}">
                <a16:creationId xmlns:a16="http://schemas.microsoft.com/office/drawing/2014/main" id="{37756CFF-71BF-4EA9-B18A-6ACC53703601}"/>
              </a:ext>
            </a:extLst>
          </p:cNvPr>
          <p:cNvGrpSpPr/>
          <p:nvPr/>
        </p:nvGrpSpPr>
        <p:grpSpPr>
          <a:xfrm>
            <a:off x="5512056" y="1348078"/>
            <a:ext cx="5427863" cy="1153032"/>
            <a:chOff x="4079467" y="1579239"/>
            <a:chExt cx="7953723" cy="1854006"/>
          </a:xfrm>
        </p:grpSpPr>
        <p:pic>
          <p:nvPicPr>
            <p:cNvPr id="10" name="Picture 9" descr="index.jpg">
              <a:extLst>
                <a:ext uri="{FF2B5EF4-FFF2-40B4-BE49-F238E27FC236}">
                  <a16:creationId xmlns:a16="http://schemas.microsoft.com/office/drawing/2014/main" id="{F1926B81-B14D-451C-830C-43F0E23D1764}"/>
                </a:ext>
              </a:extLst>
            </p:cNvPr>
            <p:cNvPicPr>
              <a:picLocks noChangeAspect="1"/>
            </p:cNvPicPr>
            <p:nvPr/>
          </p:nvPicPr>
          <p:blipFill rotWithShape="1">
            <a:blip r:embed="rId2" cstate="print"/>
            <a:srcRect l="13009" t="25025" r="11486" b="3399"/>
            <a:stretch/>
          </p:blipFill>
          <p:spPr>
            <a:xfrm>
              <a:off x="5397078" y="1601462"/>
              <a:ext cx="1326777" cy="1792941"/>
            </a:xfrm>
            <a:prstGeom prst="rect">
              <a:avLst/>
            </a:prstGeom>
          </p:spPr>
        </p:pic>
        <p:pic>
          <p:nvPicPr>
            <p:cNvPr id="11" name="Picture 10" descr="colortv.jpg">
              <a:extLst>
                <a:ext uri="{FF2B5EF4-FFF2-40B4-BE49-F238E27FC236}">
                  <a16:creationId xmlns:a16="http://schemas.microsoft.com/office/drawing/2014/main" id="{29BB88E9-0DB0-4578-8348-B28E8D5D3146}"/>
                </a:ext>
              </a:extLst>
            </p:cNvPr>
            <p:cNvPicPr>
              <a:picLocks noChangeAspect="1"/>
            </p:cNvPicPr>
            <p:nvPr/>
          </p:nvPicPr>
          <p:blipFill rotWithShape="1">
            <a:blip r:embed="rId3" cstate="print"/>
            <a:srcRect l="3694" r="2631"/>
            <a:stretch/>
          </p:blipFill>
          <p:spPr>
            <a:xfrm>
              <a:off x="6744768" y="1579240"/>
              <a:ext cx="1595718" cy="1854005"/>
            </a:xfrm>
            <a:prstGeom prst="rect">
              <a:avLst/>
            </a:prstGeom>
          </p:spPr>
        </p:pic>
        <p:pic>
          <p:nvPicPr>
            <p:cNvPr id="12" name="Picture 11" descr="flatpanelTV.jpg">
              <a:extLst>
                <a:ext uri="{FF2B5EF4-FFF2-40B4-BE49-F238E27FC236}">
                  <a16:creationId xmlns:a16="http://schemas.microsoft.com/office/drawing/2014/main" id="{2B93AA9D-999A-42B3-8916-96AE8A1C19B6}"/>
                </a:ext>
              </a:extLst>
            </p:cNvPr>
            <p:cNvPicPr>
              <a:picLocks noChangeAspect="1"/>
            </p:cNvPicPr>
            <p:nvPr/>
          </p:nvPicPr>
          <p:blipFill>
            <a:blip r:embed="rId4" cstate="print"/>
            <a:stretch>
              <a:fillRect/>
            </a:stretch>
          </p:blipFill>
          <p:spPr>
            <a:xfrm>
              <a:off x="8349447" y="1579239"/>
              <a:ext cx="2330496" cy="1833092"/>
            </a:xfrm>
            <a:prstGeom prst="rect">
              <a:avLst/>
            </a:prstGeom>
          </p:spPr>
        </p:pic>
        <p:pic>
          <p:nvPicPr>
            <p:cNvPr id="13" name="Picture 6" descr="Related image">
              <a:extLst>
                <a:ext uri="{FF2B5EF4-FFF2-40B4-BE49-F238E27FC236}">
                  <a16:creationId xmlns:a16="http://schemas.microsoft.com/office/drawing/2014/main" id="{DB5DD931-5001-4235-939C-4817F54B630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78878" y="3003801"/>
              <a:ext cx="1254312" cy="4085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Related image">
              <a:extLst>
                <a:ext uri="{FF2B5EF4-FFF2-40B4-BE49-F238E27FC236}">
                  <a16:creationId xmlns:a16="http://schemas.microsoft.com/office/drawing/2014/main" id="{862F1AAF-A624-4068-99B3-8D4E51BD209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265" t="17835" r="3493" b="16283"/>
            <a:stretch/>
          </p:blipFill>
          <p:spPr bwMode="auto">
            <a:xfrm>
              <a:off x="10780322" y="2520344"/>
              <a:ext cx="1252868" cy="4117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Image result for hulu netflix amazon prime graphics">
              <a:extLst>
                <a:ext uri="{FF2B5EF4-FFF2-40B4-BE49-F238E27FC236}">
                  <a16:creationId xmlns:a16="http://schemas.microsoft.com/office/drawing/2014/main" id="{15E76710-40A0-4772-95EA-8FD4CBD94C5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78878" y="1579240"/>
              <a:ext cx="1254312" cy="8406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Related image">
              <a:extLst>
                <a:ext uri="{FF2B5EF4-FFF2-40B4-BE49-F238E27FC236}">
                  <a16:creationId xmlns:a16="http://schemas.microsoft.com/office/drawing/2014/main" id="{9F3BCC3D-4CD9-4A25-97EB-70EF2281FF6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8965" t="6588" r="19031" b="9333"/>
            <a:stretch/>
          </p:blipFill>
          <p:spPr bwMode="auto">
            <a:xfrm>
              <a:off x="4079467" y="1601461"/>
              <a:ext cx="1317611" cy="18108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8" descr="Image result for walter cronkite on black and white tv">
              <a:extLst>
                <a:ext uri="{FF2B5EF4-FFF2-40B4-BE49-F238E27FC236}">
                  <a16:creationId xmlns:a16="http://schemas.microsoft.com/office/drawing/2014/main" id="{8EEF5298-6184-4AD7-923D-2BFF024B523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951" t="3125" r="30952" b="7357"/>
            <a:stretch/>
          </p:blipFill>
          <p:spPr bwMode="auto">
            <a:xfrm>
              <a:off x="5746700" y="2099002"/>
              <a:ext cx="585684" cy="6358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2" descr="Related image">
              <a:extLst>
                <a:ext uri="{FF2B5EF4-FFF2-40B4-BE49-F238E27FC236}">
                  <a16:creationId xmlns:a16="http://schemas.microsoft.com/office/drawing/2014/main" id="{565B903B-0803-48C4-8497-EFD39CF83401}"/>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530" t="28858" r="10589"/>
            <a:stretch/>
          </p:blipFill>
          <p:spPr bwMode="auto">
            <a:xfrm>
              <a:off x="7146126" y="2134251"/>
              <a:ext cx="638541" cy="6597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descr="Related image">
              <a:extLst>
                <a:ext uri="{FF2B5EF4-FFF2-40B4-BE49-F238E27FC236}">
                  <a16:creationId xmlns:a16="http://schemas.microsoft.com/office/drawing/2014/main" id="{76BF06FB-FA01-4862-AC1C-FF68BF4D567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73477" y="2175341"/>
              <a:ext cx="761062" cy="577570"/>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a:extLst>
              <a:ext uri="{FF2B5EF4-FFF2-40B4-BE49-F238E27FC236}">
                <a16:creationId xmlns:a16="http://schemas.microsoft.com/office/drawing/2014/main" id="{8D1DE051-86B6-468A-9FB4-811176F62C97}"/>
              </a:ext>
            </a:extLst>
          </p:cNvPr>
          <p:cNvPicPr>
            <a:picLocks noChangeAspect="1"/>
          </p:cNvPicPr>
          <p:nvPr/>
        </p:nvPicPr>
        <p:blipFill>
          <a:blip r:embed="rId12"/>
          <a:stretch>
            <a:fillRect/>
          </a:stretch>
        </p:blipFill>
        <p:spPr>
          <a:xfrm>
            <a:off x="5361179" y="2880822"/>
            <a:ext cx="5578740" cy="1330757"/>
          </a:xfrm>
          <a:prstGeom prst="rect">
            <a:avLst/>
          </a:prstGeom>
        </p:spPr>
      </p:pic>
      <p:sp>
        <p:nvSpPr>
          <p:cNvPr id="22" name="TextBox 21">
            <a:extLst>
              <a:ext uri="{FF2B5EF4-FFF2-40B4-BE49-F238E27FC236}">
                <a16:creationId xmlns:a16="http://schemas.microsoft.com/office/drawing/2014/main" id="{59C7B03B-50D4-4CDE-98D2-E9B6D0D37A11}"/>
              </a:ext>
            </a:extLst>
          </p:cNvPr>
          <p:cNvSpPr txBox="1"/>
          <p:nvPr/>
        </p:nvSpPr>
        <p:spPr>
          <a:xfrm>
            <a:off x="5360935" y="4598941"/>
            <a:ext cx="2312076"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Genome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Medical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Robotics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Civil Engineering</a:t>
            </a:r>
          </a:p>
          <a:p>
            <a:pPr marL="285750" indent="-285750">
              <a:buFont typeface="Arial" panose="020B0604020202020204" pitchFamily="34" charset="0"/>
              <a:buChar char="•"/>
            </a:pPr>
            <a:r>
              <a:rPr kumimoji="0" lang="en-US" sz="1800" b="0" i="0" u="none" strike="noStrike" kern="1200" cap="none" spc="0" normalizeH="0" baseline="0" noProof="0" dirty="0">
                <a:ln>
                  <a:noFill/>
                </a:ln>
                <a:solidFill>
                  <a:srgbClr val="000000"/>
                </a:solidFill>
                <a:effectLst/>
                <a:uLnTx/>
                <a:uFillTx/>
                <a:latin typeface="Arial"/>
                <a:ea typeface="+mn-ea"/>
                <a:cs typeface="+mn-cs"/>
              </a:rPr>
              <a:t>Semi-conductors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23" name="Picture 22">
            <a:extLst>
              <a:ext uri="{FF2B5EF4-FFF2-40B4-BE49-F238E27FC236}">
                <a16:creationId xmlns:a16="http://schemas.microsoft.com/office/drawing/2014/main" id="{54BCB3C2-FE78-4572-A66C-A5FE7A518729}"/>
              </a:ext>
            </a:extLst>
          </p:cNvPr>
          <p:cNvPicPr>
            <a:picLocks noChangeAspect="1"/>
          </p:cNvPicPr>
          <p:nvPr/>
        </p:nvPicPr>
        <p:blipFill>
          <a:blip r:embed="rId13"/>
          <a:stretch>
            <a:fillRect/>
          </a:stretch>
        </p:blipFill>
        <p:spPr>
          <a:xfrm>
            <a:off x="7673011" y="4574191"/>
            <a:ext cx="1654185" cy="1090803"/>
          </a:xfrm>
          <a:prstGeom prst="rect">
            <a:avLst/>
          </a:prstGeom>
        </p:spPr>
      </p:pic>
      <p:pic>
        <p:nvPicPr>
          <p:cNvPr id="24" name="Picture 23">
            <a:extLst>
              <a:ext uri="{FF2B5EF4-FFF2-40B4-BE49-F238E27FC236}">
                <a16:creationId xmlns:a16="http://schemas.microsoft.com/office/drawing/2014/main" id="{D1E8B860-C70F-47A4-B32C-A74A0DE14705}"/>
              </a:ext>
            </a:extLst>
          </p:cNvPr>
          <p:cNvPicPr>
            <a:picLocks noChangeAspect="1"/>
          </p:cNvPicPr>
          <p:nvPr/>
        </p:nvPicPr>
        <p:blipFill>
          <a:blip r:embed="rId14"/>
          <a:stretch>
            <a:fillRect/>
          </a:stretch>
        </p:blipFill>
        <p:spPr>
          <a:xfrm>
            <a:off x="9426040" y="4585985"/>
            <a:ext cx="1778690" cy="1067214"/>
          </a:xfrm>
          <a:prstGeom prst="rect">
            <a:avLst/>
          </a:prstGeom>
        </p:spPr>
      </p:pic>
      <p:pic>
        <p:nvPicPr>
          <p:cNvPr id="25" name="Picture 24">
            <a:extLst>
              <a:ext uri="{FF2B5EF4-FFF2-40B4-BE49-F238E27FC236}">
                <a16:creationId xmlns:a16="http://schemas.microsoft.com/office/drawing/2014/main" id="{4F729E42-1C65-426D-9E6E-0DF4C8AD45B5}"/>
              </a:ext>
            </a:extLst>
          </p:cNvPr>
          <p:cNvPicPr>
            <a:picLocks noChangeAspect="1"/>
          </p:cNvPicPr>
          <p:nvPr/>
        </p:nvPicPr>
        <p:blipFill>
          <a:blip r:embed="rId15"/>
          <a:stretch>
            <a:fillRect/>
          </a:stretch>
        </p:blipFill>
        <p:spPr>
          <a:xfrm>
            <a:off x="8427498" y="5664994"/>
            <a:ext cx="1799396" cy="899698"/>
          </a:xfrm>
          <a:prstGeom prst="rect">
            <a:avLst/>
          </a:prstGeom>
        </p:spPr>
      </p:pic>
    </p:spTree>
    <p:extLst>
      <p:ext uri="{BB962C8B-B14F-4D97-AF65-F5344CB8AC3E}">
        <p14:creationId xmlns:p14="http://schemas.microsoft.com/office/powerpoint/2010/main" val="112808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sz="3600" dirty="0"/>
              <a:t>Questions?</a:t>
            </a:r>
          </a:p>
        </p:txBody>
      </p:sp>
      <p:grpSp>
        <p:nvGrpSpPr>
          <p:cNvPr id="6" name="Group 11"/>
          <p:cNvGrpSpPr/>
          <p:nvPr/>
        </p:nvGrpSpPr>
        <p:grpSpPr>
          <a:xfrm>
            <a:off x="2438400" y="1219200"/>
            <a:ext cx="7315200" cy="4114800"/>
            <a:chOff x="914400" y="1447800"/>
            <a:chExt cx="7315200" cy="4114800"/>
          </a:xfrm>
          <a:solidFill>
            <a:schemeClr val="tx2"/>
          </a:solidFill>
        </p:grpSpPr>
        <p:sp>
          <p:nvSpPr>
            <p:cNvPr id="7" name="Rectangle 6"/>
            <p:cNvSpPr/>
            <p:nvPr/>
          </p:nvSpPr>
          <p:spPr>
            <a:xfrm>
              <a:off x="914400" y="1447800"/>
              <a:ext cx="7315200" cy="4114800"/>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Arial"/>
                <a:ea typeface="+mn-ea"/>
                <a:cs typeface="+mn-cs"/>
              </a:endParaRPr>
            </a:p>
          </p:txBody>
        </p:sp>
        <p:pic>
          <p:nvPicPr>
            <p:cNvPr id="8"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32597" y="2073465"/>
              <a:ext cx="3052492" cy="1298274"/>
            </a:xfrm>
            <a:prstGeom prst="rect">
              <a:avLst/>
            </a:prstGeom>
            <a:grpFill/>
            <a:ln w="9525">
              <a:noFill/>
              <a:miter lim="800000"/>
              <a:headEnd/>
              <a:tailEnd/>
            </a:ln>
          </p:spPr>
        </p:pic>
        <p:cxnSp>
          <p:nvCxnSpPr>
            <p:cNvPr id="9" name="Straight Connector 8"/>
            <p:cNvCxnSpPr/>
            <p:nvPr/>
          </p:nvCxnSpPr>
          <p:spPr>
            <a:xfrm flipH="1">
              <a:off x="4205067" y="2743200"/>
              <a:ext cx="3657600" cy="0"/>
            </a:xfrm>
            <a:prstGeom prst="line">
              <a:avLst/>
            </a:prstGeom>
            <a:grpFill/>
            <a:ln w="38100">
              <a:solidFill>
                <a:srgbClr val="5C707C"/>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205067" y="2312313"/>
              <a:ext cx="3719733" cy="430887"/>
            </a:xfrm>
            <a:prstGeom prst="rect">
              <a:avLst/>
            </a:prstGeom>
            <a:grpFill/>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Tahoma" pitchFamily="34" charset="0"/>
                  <a:ea typeface="+mn-ea"/>
                  <a:cs typeface="+mn-cs"/>
                </a:rPr>
                <a:t>Jerry L. Cotter, P.E.</a:t>
              </a:r>
            </a:p>
          </p:txBody>
        </p:sp>
        <p:sp>
          <p:nvSpPr>
            <p:cNvPr id="11" name="TextBox 10"/>
            <p:cNvSpPr txBox="1"/>
            <p:nvPr/>
          </p:nvSpPr>
          <p:spPr>
            <a:xfrm>
              <a:off x="5505102" y="2763546"/>
              <a:ext cx="2375971" cy="323165"/>
            </a:xfrm>
            <a:prstGeom prst="rect">
              <a:avLst/>
            </a:prstGeom>
            <a:grpFill/>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pitchFamily="34" charset="0"/>
                  <a:ea typeface="+mn-ea"/>
                  <a:cs typeface="+mn-cs"/>
                </a:rPr>
                <a:t>Chief Water Resources</a:t>
              </a:r>
            </a:p>
          </p:txBody>
        </p:sp>
        <p:sp>
          <p:nvSpPr>
            <p:cNvPr id="12" name="TextBox 11"/>
            <p:cNvSpPr txBox="1"/>
            <p:nvPr/>
          </p:nvSpPr>
          <p:spPr>
            <a:xfrm>
              <a:off x="4716720" y="4089737"/>
              <a:ext cx="3150286" cy="1361911"/>
            </a:xfrm>
            <a:prstGeom prst="rect">
              <a:avLst/>
            </a:prstGeom>
            <a:grpFill/>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pitchFamily="34" charset="0"/>
                  <a:ea typeface="+mn-ea"/>
                  <a:cs typeface="+mn-cs"/>
                </a:rPr>
                <a:t>(817) 886-1549 TEL</a:t>
              </a: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pitchFamily="34" charset="0"/>
                  <a:ea typeface="+mn-ea"/>
                  <a:cs typeface="+mn-cs"/>
                </a:rPr>
                <a:t>(817) 454-1290 CEL</a:t>
              </a:r>
            </a:p>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1500" b="1" i="0" u="none" strike="noStrike" kern="1200" cap="none" spc="0" normalizeH="0" baseline="0" noProof="0" dirty="0">
                <a:ln>
                  <a:noFill/>
                </a:ln>
                <a:solidFill>
                  <a:srgbClr val="000000"/>
                </a:solidFill>
                <a:effectLst/>
                <a:uLnTx/>
                <a:uFillTx/>
                <a:latin typeface="Tahoma" pitchFamily="34" charset="0"/>
                <a:ea typeface="+mn-ea"/>
                <a:cs typeface="+mn-cs"/>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pitchFamily="34" charset="0"/>
                  <a:ea typeface="+mn-ea"/>
                  <a:cs typeface="+mn-cs"/>
                </a:rPr>
                <a:t>Jerry.L.Cotter@usace.army.mil</a:t>
              </a:r>
            </a:p>
          </p:txBody>
        </p:sp>
        <p:sp>
          <p:nvSpPr>
            <p:cNvPr id="13" name="TextBox 12"/>
            <p:cNvSpPr txBox="1"/>
            <p:nvPr/>
          </p:nvSpPr>
          <p:spPr>
            <a:xfrm>
              <a:off x="1248842" y="4013537"/>
              <a:ext cx="2820004" cy="1277273"/>
            </a:xfrm>
            <a:prstGeom prst="rect">
              <a:avLst/>
            </a:prstGeom>
            <a:grpFill/>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pitchFamily="34" charset="0"/>
                  <a:ea typeface="+mn-ea"/>
                  <a:cs typeface="+mn-cs"/>
                </a:rPr>
                <a:t>U.S. Army Corps of Engineers</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pitchFamily="34" charset="0"/>
                  <a:ea typeface="+mn-ea"/>
                  <a:cs typeface="+mn-cs"/>
                </a:rPr>
                <a:t>Fort Worth District (SWF)</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pitchFamily="34" charset="0"/>
                  <a:ea typeface="+mn-ea"/>
                  <a:cs typeface="+mn-cs"/>
                </a:rPr>
                <a:t>819 Taylor Street</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pitchFamily="34" charset="0"/>
                  <a:ea typeface="+mn-ea"/>
                  <a:cs typeface="+mn-cs"/>
                </a:rPr>
                <a:t>Fort Worth, TX 76102</a:t>
              </a:r>
            </a:p>
          </p:txBody>
        </p:sp>
      </p:grpSp>
      <p:sp>
        <p:nvSpPr>
          <p:cNvPr id="2" name="Rectangle 1"/>
          <p:cNvSpPr/>
          <p:nvPr/>
        </p:nvSpPr>
        <p:spPr>
          <a:xfrm>
            <a:off x="2590801" y="1676400"/>
            <a:ext cx="3138267" cy="152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Arial"/>
              <a:ea typeface="+mn-ea"/>
              <a:cs typeface="+mn-cs"/>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1" r="41507" b="43266"/>
          <a:stretch/>
        </p:blipFill>
        <p:spPr>
          <a:xfrm>
            <a:off x="3113388" y="1787604"/>
            <a:ext cx="1046546" cy="778175"/>
          </a:xfrm>
          <a:prstGeom prst="rect">
            <a:avLst/>
          </a:prstGeom>
          <a:solidFill>
            <a:schemeClr val="accent4">
              <a:lumMod val="60000"/>
              <a:lumOff val="40000"/>
            </a:schemeClr>
          </a:solidFill>
        </p:spPr>
      </p:pic>
      <p:sp>
        <p:nvSpPr>
          <p:cNvPr id="14" name="TextBox 13"/>
          <p:cNvSpPr txBox="1"/>
          <p:nvPr/>
        </p:nvSpPr>
        <p:spPr>
          <a:xfrm>
            <a:off x="2590801" y="2534946"/>
            <a:ext cx="2880405" cy="769441"/>
          </a:xfrm>
          <a:prstGeom prst="rect">
            <a:avLst/>
          </a:prstGeom>
          <a:solidFill>
            <a:schemeClr val="tx2"/>
          </a:solidFill>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Tahoma" pitchFamily="34" charset="0"/>
                <a:ea typeface="+mn-ea"/>
                <a:cs typeface="+mn-cs"/>
              </a:rPr>
              <a:t>U.S. Army Corps of Engineers</a:t>
            </a:r>
          </a:p>
        </p:txBody>
      </p:sp>
      <p:pic>
        <p:nvPicPr>
          <p:cNvPr id="4" name="Picture 3">
            <a:extLst>
              <a:ext uri="{FF2B5EF4-FFF2-40B4-BE49-F238E27FC236}">
                <a16:creationId xmlns:a16="http://schemas.microsoft.com/office/drawing/2014/main" id="{04D9C45F-C3B8-466A-A115-A91B13FDEF1E}"/>
              </a:ext>
            </a:extLst>
          </p:cNvPr>
          <p:cNvPicPr>
            <a:picLocks noChangeAspect="1"/>
          </p:cNvPicPr>
          <p:nvPr/>
        </p:nvPicPr>
        <p:blipFill>
          <a:blip r:embed="rId5"/>
          <a:stretch>
            <a:fillRect/>
          </a:stretch>
        </p:blipFill>
        <p:spPr>
          <a:xfrm>
            <a:off x="7959451" y="75899"/>
            <a:ext cx="2894080" cy="1824894"/>
          </a:xfrm>
          <a:prstGeom prst="rect">
            <a:avLst/>
          </a:prstGeom>
        </p:spPr>
      </p:pic>
    </p:spTree>
    <p:extLst>
      <p:ext uri="{BB962C8B-B14F-4D97-AF65-F5344CB8AC3E}">
        <p14:creationId xmlns:p14="http://schemas.microsoft.com/office/powerpoint/2010/main" val="3283548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921" y="254709"/>
            <a:ext cx="8882696" cy="548322"/>
          </a:xfrm>
        </p:spPr>
        <p:txBody>
          <a:bodyPr>
            <a:noAutofit/>
          </a:bodyPr>
          <a:lstStyle/>
          <a:p>
            <a:r>
              <a:rPr lang="en-US" sz="3600" b="1" dirty="0"/>
              <a:t>US Army Corps of Engineers</a:t>
            </a:r>
            <a:endParaRPr lang="en-US" sz="3600" dirty="0"/>
          </a:p>
        </p:txBody>
      </p:sp>
      <p:sp>
        <p:nvSpPr>
          <p:cNvPr id="3" name="Text Placeholder 2"/>
          <p:cNvSpPr>
            <a:spLocks noGrp="1"/>
          </p:cNvSpPr>
          <p:nvPr>
            <p:ph type="body" idx="1"/>
          </p:nvPr>
        </p:nvSpPr>
        <p:spPr>
          <a:xfrm>
            <a:off x="1981200" y="1674083"/>
            <a:ext cx="4040188" cy="639762"/>
          </a:xfrm>
        </p:spPr>
        <p:txBody>
          <a:bodyPr/>
          <a:lstStyle/>
          <a:p>
            <a:r>
              <a:rPr lang="en-US" sz="3200" u="sng" dirty="0"/>
              <a:t>What We Do</a:t>
            </a:r>
          </a:p>
        </p:txBody>
      </p:sp>
      <p:sp>
        <p:nvSpPr>
          <p:cNvPr id="4" name="Content Placeholder 3"/>
          <p:cNvSpPr>
            <a:spLocks noGrp="1"/>
          </p:cNvSpPr>
          <p:nvPr>
            <p:ph sz="half" idx="2"/>
          </p:nvPr>
        </p:nvSpPr>
        <p:spPr>
          <a:xfrm>
            <a:off x="1981200" y="2319527"/>
            <a:ext cx="4187825" cy="3492692"/>
          </a:xfrm>
        </p:spPr>
        <p:txBody>
          <a:bodyPr/>
          <a:lstStyle/>
          <a:p>
            <a:r>
              <a:rPr lang="en-US" dirty="0"/>
              <a:t>Execute $’s; at the will of the President and Congress; to the benefit of the American People</a:t>
            </a:r>
          </a:p>
          <a:p>
            <a:pPr lvl="1"/>
            <a:r>
              <a:rPr lang="en-US" sz="1800" dirty="0"/>
              <a:t>Civil works - $7 billion</a:t>
            </a:r>
          </a:p>
          <a:p>
            <a:pPr lvl="1"/>
            <a:r>
              <a:rPr lang="en-US" sz="1800" dirty="0"/>
              <a:t>Supplemental - $16 billion</a:t>
            </a:r>
          </a:p>
          <a:p>
            <a:pPr lvl="1"/>
            <a:r>
              <a:rPr lang="en-US" sz="1800" dirty="0"/>
              <a:t>Military Infrastructure - $? billions</a:t>
            </a:r>
          </a:p>
          <a:p>
            <a:pPr lvl="1"/>
            <a:r>
              <a:rPr lang="en-US" sz="1800" dirty="0"/>
              <a:t>Design/construction for other agencies</a:t>
            </a:r>
          </a:p>
          <a:p>
            <a:pPr lvl="1"/>
            <a:r>
              <a:rPr lang="en-US" sz="1800" dirty="0"/>
              <a:t>State/Local/Private sector</a:t>
            </a:r>
          </a:p>
          <a:p>
            <a:pPr lvl="2"/>
            <a:r>
              <a:rPr lang="en-US" sz="1600" dirty="0"/>
              <a:t>Partnerships </a:t>
            </a:r>
          </a:p>
          <a:p>
            <a:pPr lvl="2"/>
            <a:r>
              <a:rPr lang="en-US" sz="1600" dirty="0"/>
              <a:t>Contracting</a:t>
            </a:r>
          </a:p>
          <a:p>
            <a:pPr lvl="2"/>
            <a:r>
              <a:rPr lang="en-US" sz="1600" dirty="0"/>
              <a:t>Personnel actions</a:t>
            </a:r>
          </a:p>
        </p:txBody>
      </p:sp>
      <p:sp>
        <p:nvSpPr>
          <p:cNvPr id="5" name="Text Placeholder 4"/>
          <p:cNvSpPr>
            <a:spLocks noGrp="1"/>
          </p:cNvSpPr>
          <p:nvPr>
            <p:ph type="body" sz="quarter" idx="3"/>
          </p:nvPr>
        </p:nvSpPr>
        <p:spPr>
          <a:xfrm>
            <a:off x="6912738" y="1684844"/>
            <a:ext cx="4041775" cy="639762"/>
          </a:xfrm>
        </p:spPr>
        <p:txBody>
          <a:bodyPr/>
          <a:lstStyle/>
          <a:p>
            <a:r>
              <a:rPr lang="en-US" sz="3200" u="sng" dirty="0"/>
              <a:t>How We Do It</a:t>
            </a:r>
          </a:p>
        </p:txBody>
      </p:sp>
      <p:sp>
        <p:nvSpPr>
          <p:cNvPr id="6" name="Content Placeholder 5"/>
          <p:cNvSpPr>
            <a:spLocks noGrp="1"/>
          </p:cNvSpPr>
          <p:nvPr>
            <p:ph sz="quarter" idx="4"/>
          </p:nvPr>
        </p:nvSpPr>
        <p:spPr>
          <a:xfrm>
            <a:off x="6839713" y="2341838"/>
            <a:ext cx="4041775" cy="1830197"/>
          </a:xfrm>
        </p:spPr>
        <p:txBody>
          <a:bodyPr/>
          <a:lstStyle/>
          <a:p>
            <a:r>
              <a:rPr lang="en-US" dirty="0"/>
              <a:t>Authorizations</a:t>
            </a:r>
          </a:p>
          <a:p>
            <a:pPr lvl="1"/>
            <a:r>
              <a:rPr lang="en-US" dirty="0"/>
              <a:t>Bills, laws</a:t>
            </a:r>
          </a:p>
          <a:p>
            <a:pPr lvl="1"/>
            <a:r>
              <a:rPr lang="en-US" dirty="0"/>
              <a:t>No work without an authorization</a:t>
            </a:r>
          </a:p>
          <a:p>
            <a:r>
              <a:rPr lang="en-US" dirty="0"/>
              <a:t>Appropriations</a:t>
            </a:r>
          </a:p>
          <a:p>
            <a:pPr lvl="1"/>
            <a:r>
              <a:rPr lang="en-US" dirty="0"/>
              <a:t>Annual budget</a:t>
            </a:r>
          </a:p>
          <a:p>
            <a:pPr lvl="1"/>
            <a:r>
              <a:rPr lang="en-US" dirty="0"/>
              <a:t>No work without an appropriation</a:t>
            </a:r>
          </a:p>
        </p:txBody>
      </p:sp>
      <p:sp>
        <p:nvSpPr>
          <p:cNvPr id="7" name="TextBox 6"/>
          <p:cNvSpPr txBox="1"/>
          <p:nvPr/>
        </p:nvSpPr>
        <p:spPr>
          <a:xfrm>
            <a:off x="2508969" y="850400"/>
            <a:ext cx="7615692" cy="830997"/>
          </a:xfrm>
          <a:prstGeom prst="rect">
            <a:avLst/>
          </a:prstGeom>
          <a:noFill/>
        </p:spPr>
        <p:txBody>
          <a:bodyPr wrap="square" rtlCol="0">
            <a:spAutoFit/>
          </a:bodyPr>
          <a:lstStyle/>
          <a:p>
            <a:pPr lvl="1" algn="ctr" eaLnBrk="0" fontAlgn="base" hangingPunct="0">
              <a:spcBef>
                <a:spcPct val="50000"/>
              </a:spcBef>
              <a:spcAft>
                <a:spcPct val="0"/>
              </a:spcAft>
            </a:pPr>
            <a:r>
              <a:rPr lang="en-US" sz="2400" b="1" dirty="0">
                <a:solidFill>
                  <a:srgbClr val="FF0000"/>
                </a:solidFill>
                <a:latin typeface="Tahoma" pitchFamily="34" charset="0"/>
              </a:rPr>
              <a:t>Compliance! </a:t>
            </a:r>
            <a:r>
              <a:rPr lang="en-US" sz="1600" b="1" dirty="0">
                <a:solidFill>
                  <a:srgbClr val="FF0000"/>
                </a:solidFill>
                <a:latin typeface="Tahoma" pitchFamily="34" charset="0"/>
              </a:rPr>
              <a:t>NEPA, Section 10, Section 404, 408 Permits</a:t>
            </a:r>
          </a:p>
          <a:p>
            <a:pPr lvl="1" algn="ctr" eaLnBrk="0" fontAlgn="base" hangingPunct="0">
              <a:spcBef>
                <a:spcPct val="50000"/>
              </a:spcBef>
              <a:spcAft>
                <a:spcPct val="0"/>
              </a:spcAft>
            </a:pPr>
            <a:endParaRPr lang="en-US" sz="1600" b="1" dirty="0">
              <a:solidFill>
                <a:srgbClr val="FF0000"/>
              </a:solidFill>
              <a:latin typeface="Tahoma" pitchFamily="34"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0480" y="680423"/>
            <a:ext cx="1905000" cy="2914650"/>
          </a:xfrm>
          <a:prstGeom prst="rect">
            <a:avLst/>
          </a:prstGeom>
        </p:spPr>
      </p:pic>
      <p:sp>
        <p:nvSpPr>
          <p:cNvPr id="8" name="Oval 7"/>
          <p:cNvSpPr/>
          <p:nvPr/>
        </p:nvSpPr>
        <p:spPr>
          <a:xfrm>
            <a:off x="1767180" y="4986131"/>
            <a:ext cx="3401168" cy="146421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50000"/>
              </a:spcBef>
              <a:spcAft>
                <a:spcPct val="0"/>
              </a:spcAft>
            </a:pPr>
            <a:endParaRPr lang="en-US" sz="1400" b="1">
              <a:solidFill>
                <a:prstClr val="white"/>
              </a:solidFill>
            </a:endParaRPr>
          </a:p>
        </p:txBody>
      </p:sp>
    </p:spTree>
    <p:extLst>
      <p:ext uri="{BB962C8B-B14F-4D97-AF65-F5344CB8AC3E}">
        <p14:creationId xmlns:p14="http://schemas.microsoft.com/office/powerpoint/2010/main" val="19387376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bg/>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1000"/>
                                        <p:tgtEl>
                                          <p:spTgt spid="7"/>
                                        </p:tgtEl>
                                      </p:cBhvr>
                                    </p:animEffect>
                                    <p:anim calcmode="lin" valueType="num">
                                      <p:cBhvr>
                                        <p:cTn id="51" dur="1000" fill="hold"/>
                                        <p:tgtEl>
                                          <p:spTgt spid="7"/>
                                        </p:tgtEl>
                                        <p:attrNameLst>
                                          <p:attrName>ppt_x</p:attrName>
                                        </p:attrNameLst>
                                      </p:cBhvr>
                                      <p:tavLst>
                                        <p:tav tm="0">
                                          <p:val>
                                            <p:strVal val="#ppt_x"/>
                                          </p:val>
                                        </p:tav>
                                        <p:tav tm="100000">
                                          <p:val>
                                            <p:strVal val="#ppt_x"/>
                                          </p:val>
                                        </p:tav>
                                      </p:tavLst>
                                    </p:anim>
                                    <p:anim calcmode="lin" valueType="num">
                                      <p:cBhvr>
                                        <p:cTn id="52" dur="1000" fill="hold"/>
                                        <p:tgtEl>
                                          <p:spTgt spid="7"/>
                                        </p:tgtEl>
                                        <p:attrNameLst>
                                          <p:attrName>ppt_y</p:attrName>
                                        </p:attrNameLst>
                                      </p:cBhvr>
                                      <p:tavLst>
                                        <p:tav tm="0">
                                          <p:val>
                                            <p:strVal val="#ppt_y+.1"/>
                                          </p:val>
                                        </p:tav>
                                        <p:tav tm="100000">
                                          <p:val>
                                            <p:strVal val="#ppt_y"/>
                                          </p:val>
                                        </p:tav>
                                      </p:tavLst>
                                    </p:anim>
                                  </p:childTnLst>
                                </p:cTn>
                              </p:par>
                              <p:par>
                                <p:cTn id="53" presetID="1" presetClass="entr" presetSubtype="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animBg="1"/>
      <p:bldP spid="7"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16AF6-77E9-4222-B9F8-071CFC93181D}"/>
              </a:ext>
            </a:extLst>
          </p:cNvPr>
          <p:cNvSpPr>
            <a:spLocks noGrp="1"/>
          </p:cNvSpPr>
          <p:nvPr>
            <p:ph type="title"/>
          </p:nvPr>
        </p:nvSpPr>
        <p:spPr/>
        <p:txBody>
          <a:bodyPr/>
          <a:lstStyle/>
          <a:p>
            <a:r>
              <a:rPr lang="en-US" dirty="0"/>
              <a:t>USACE Dam Operations</a:t>
            </a:r>
          </a:p>
        </p:txBody>
      </p:sp>
      <p:pic>
        <p:nvPicPr>
          <p:cNvPr id="3" name="Picture 2">
            <a:extLst>
              <a:ext uri="{FF2B5EF4-FFF2-40B4-BE49-F238E27FC236}">
                <a16:creationId xmlns:a16="http://schemas.microsoft.com/office/drawing/2014/main" id="{5227CFC3-13EA-41F1-A95A-ED212E6567F7}"/>
              </a:ext>
            </a:extLst>
          </p:cNvPr>
          <p:cNvPicPr>
            <a:picLocks noChangeAspect="1"/>
          </p:cNvPicPr>
          <p:nvPr/>
        </p:nvPicPr>
        <p:blipFill>
          <a:blip r:embed="rId2"/>
          <a:stretch>
            <a:fillRect/>
          </a:stretch>
        </p:blipFill>
        <p:spPr>
          <a:xfrm>
            <a:off x="662344" y="3931682"/>
            <a:ext cx="4850559" cy="2728440"/>
          </a:xfrm>
          <a:prstGeom prst="rect">
            <a:avLst/>
          </a:prstGeom>
        </p:spPr>
      </p:pic>
      <p:pic>
        <p:nvPicPr>
          <p:cNvPr id="4" name="Picture 3">
            <a:extLst>
              <a:ext uri="{FF2B5EF4-FFF2-40B4-BE49-F238E27FC236}">
                <a16:creationId xmlns:a16="http://schemas.microsoft.com/office/drawing/2014/main" id="{B823B7D8-052C-4891-94E1-FF388704CE8D}"/>
              </a:ext>
            </a:extLst>
          </p:cNvPr>
          <p:cNvPicPr>
            <a:picLocks noChangeAspect="1"/>
          </p:cNvPicPr>
          <p:nvPr/>
        </p:nvPicPr>
        <p:blipFill>
          <a:blip r:embed="rId3"/>
          <a:stretch>
            <a:fillRect/>
          </a:stretch>
        </p:blipFill>
        <p:spPr>
          <a:xfrm>
            <a:off x="6073740" y="1128698"/>
            <a:ext cx="4850561" cy="2728440"/>
          </a:xfrm>
          <a:prstGeom prst="rect">
            <a:avLst/>
          </a:prstGeom>
        </p:spPr>
      </p:pic>
      <p:pic>
        <p:nvPicPr>
          <p:cNvPr id="5" name="Picture 4">
            <a:extLst>
              <a:ext uri="{FF2B5EF4-FFF2-40B4-BE49-F238E27FC236}">
                <a16:creationId xmlns:a16="http://schemas.microsoft.com/office/drawing/2014/main" id="{F8780F48-43F7-40FA-A2CF-68A57E65C6A9}"/>
              </a:ext>
            </a:extLst>
          </p:cNvPr>
          <p:cNvPicPr>
            <a:picLocks noChangeAspect="1"/>
          </p:cNvPicPr>
          <p:nvPr/>
        </p:nvPicPr>
        <p:blipFill>
          <a:blip r:embed="rId4"/>
          <a:stretch>
            <a:fillRect/>
          </a:stretch>
        </p:blipFill>
        <p:spPr>
          <a:xfrm>
            <a:off x="662344" y="1128698"/>
            <a:ext cx="4850560" cy="2728440"/>
          </a:xfrm>
          <a:prstGeom prst="rect">
            <a:avLst/>
          </a:prstGeom>
        </p:spPr>
      </p:pic>
      <p:pic>
        <p:nvPicPr>
          <p:cNvPr id="6" name="Picture 5">
            <a:extLst>
              <a:ext uri="{FF2B5EF4-FFF2-40B4-BE49-F238E27FC236}">
                <a16:creationId xmlns:a16="http://schemas.microsoft.com/office/drawing/2014/main" id="{974F21D6-BF33-43DB-AC57-203E569697F9}"/>
              </a:ext>
            </a:extLst>
          </p:cNvPr>
          <p:cNvPicPr>
            <a:picLocks noChangeAspect="1"/>
          </p:cNvPicPr>
          <p:nvPr/>
        </p:nvPicPr>
        <p:blipFill>
          <a:blip r:embed="rId5"/>
          <a:stretch>
            <a:fillRect/>
          </a:stretch>
        </p:blipFill>
        <p:spPr>
          <a:xfrm>
            <a:off x="6060487" y="3931682"/>
            <a:ext cx="4850560" cy="2728440"/>
          </a:xfrm>
          <a:prstGeom prst="rect">
            <a:avLst/>
          </a:prstGeom>
        </p:spPr>
      </p:pic>
    </p:spTree>
    <p:extLst>
      <p:ext uri="{BB962C8B-B14F-4D97-AF65-F5344CB8AC3E}">
        <p14:creationId xmlns:p14="http://schemas.microsoft.com/office/powerpoint/2010/main" val="3503157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FBBD2-9889-49C0-8113-EC54BD219F0B}"/>
              </a:ext>
            </a:extLst>
          </p:cNvPr>
          <p:cNvSpPr>
            <a:spLocks noGrp="1"/>
          </p:cNvSpPr>
          <p:nvPr>
            <p:ph type="title"/>
          </p:nvPr>
        </p:nvSpPr>
        <p:spPr/>
        <p:txBody>
          <a:bodyPr/>
          <a:lstStyle/>
          <a:p>
            <a:r>
              <a:rPr lang="en-US" sz="2000" dirty="0"/>
              <a:t>Responsibilities for FPMS and Adaptive Management in WM</a:t>
            </a:r>
          </a:p>
        </p:txBody>
      </p:sp>
      <p:sp>
        <p:nvSpPr>
          <p:cNvPr id="3" name="Content Placeholder 2">
            <a:extLst>
              <a:ext uri="{FF2B5EF4-FFF2-40B4-BE49-F238E27FC236}">
                <a16:creationId xmlns:a16="http://schemas.microsoft.com/office/drawing/2014/main" id="{91592788-FB29-4354-9AE7-D0C1089BDDA8}"/>
              </a:ext>
            </a:extLst>
          </p:cNvPr>
          <p:cNvSpPr>
            <a:spLocks noGrp="1"/>
          </p:cNvSpPr>
          <p:nvPr>
            <p:ph sz="quarter" idx="10"/>
          </p:nvPr>
        </p:nvSpPr>
        <p:spPr>
          <a:xfrm>
            <a:off x="452228" y="1028700"/>
            <a:ext cx="6001581" cy="5600700"/>
          </a:xfrm>
        </p:spPr>
        <p:txBody>
          <a:bodyPr/>
          <a:lstStyle/>
          <a:p>
            <a:pPr marL="285750" indent="-285750">
              <a:buFont typeface="Arial" panose="020B0604020202020204" pitchFamily="34" charset="0"/>
              <a:buChar char="•"/>
            </a:pPr>
            <a:r>
              <a:rPr lang="en-US" sz="1200" dirty="0"/>
              <a:t>Adaptive management is the ability to adjust management or operation of a system based on best available science and acquired knowledge about current conditions and the effects of management actions, as opposed to following a rigid set of rules. Adaptive management, where appropriate and consistent with authorized purposes and applicable law, may provide greater flexibility in system operations to account for the variability and unpredictability of future conditions.</a:t>
            </a:r>
          </a:p>
          <a:p>
            <a:pPr marL="285750" indent="-285750">
              <a:buFont typeface="Arial" panose="020B0604020202020204" pitchFamily="34" charset="0"/>
              <a:buChar char="•"/>
            </a:pPr>
            <a:r>
              <a:rPr lang="en-US" sz="1200" b="1" dirty="0"/>
              <a:t>EM 1110-2-1420 – Hydrologic Engineering Requirements for Reservoirs</a:t>
            </a:r>
          </a:p>
          <a:p>
            <a:pPr marL="456010" lvl="1" indent="-285750">
              <a:buFont typeface="Arial" panose="020B0604020202020204" pitchFamily="34" charset="0"/>
              <a:buChar char="•"/>
            </a:pPr>
            <a:r>
              <a:rPr lang="en-US" sz="1000" b="1" dirty="0"/>
              <a:t>2-11 Water Management Goals and Objectives - </a:t>
            </a:r>
            <a:r>
              <a:rPr lang="en-US" sz="1000" dirty="0"/>
              <a:t>water control plans should be reviewed and adjusted, as appropriate, to meet changing local conditions, as provided in ER 1110-2-240, </a:t>
            </a:r>
            <a:r>
              <a:rPr lang="en-US" sz="1000" u="sng" dirty="0"/>
              <a:t>Water Control Management</a:t>
            </a:r>
            <a:r>
              <a:rPr lang="en-US" sz="1000" dirty="0"/>
              <a:t>. “</a:t>
            </a:r>
          </a:p>
          <a:p>
            <a:pPr marL="456010" lvl="1" indent="-285750">
              <a:buFont typeface="Arial" panose="020B0604020202020204" pitchFamily="34" charset="0"/>
              <a:buChar char="•"/>
            </a:pPr>
            <a:r>
              <a:rPr lang="en-US" sz="1000" b="1" dirty="0"/>
              <a:t>6-7 Climate Change </a:t>
            </a:r>
            <a:r>
              <a:rPr lang="en-US" sz="1000" dirty="0"/>
              <a:t>-“Climate change analysis is now required in USACE projects.  Climate change should be at least qualitatively considered pending publication of guidance”</a:t>
            </a:r>
          </a:p>
          <a:p>
            <a:pPr marL="285750" indent="-285750">
              <a:buFont typeface="Arial" panose="020B0604020202020204" pitchFamily="34" charset="0"/>
              <a:buChar char="•"/>
            </a:pPr>
            <a:r>
              <a:rPr lang="en-US" sz="1200" b="1" dirty="0"/>
              <a:t>ER 1110-2-240 – Water Control Management</a:t>
            </a:r>
            <a:endParaRPr lang="en-US" sz="1800" b="1" dirty="0"/>
          </a:p>
          <a:p>
            <a:pPr marL="457200" lvl="1" indent="-285750">
              <a:spcAft>
                <a:spcPts val="0"/>
              </a:spcAft>
              <a:buFont typeface="Arial" panose="020B0604020202020204" pitchFamily="34" charset="0"/>
              <a:buChar char="•"/>
            </a:pPr>
            <a:r>
              <a:rPr lang="en-US" sz="1050" b="1" dirty="0"/>
              <a:t>2-3 Policy Requirements for Water Control Management - </a:t>
            </a:r>
            <a:r>
              <a:rPr lang="en-US" sz="1050" dirty="0"/>
              <a:t>Within existing authority, operations may be adjusted to better address new or existing authorized purposes.  Water control management policies and procedures, including project regulation, shall be evaluated for adaptation to climate change.</a:t>
            </a:r>
          </a:p>
          <a:p>
            <a:pPr marL="456010" lvl="1" indent="-285750">
              <a:buFont typeface="Arial" panose="020B0604020202020204" pitchFamily="34" charset="0"/>
              <a:buChar char="•"/>
            </a:pPr>
            <a:r>
              <a:rPr lang="en-US" sz="1050" b="1" dirty="0"/>
              <a:t>3-1 Water Control Manuals - </a:t>
            </a:r>
            <a:r>
              <a:rPr lang="en-US" sz="1050" dirty="0"/>
              <a:t>Water control manuals/plans shall be revised as necessary to conform to changing requirements resulting from developments in the project area and downstream, improvements in technology, improved understanding of ecological response and sustainability, new legislation, and other relevant factors.</a:t>
            </a:r>
          </a:p>
          <a:p>
            <a:pPr marL="285750" indent="-285750">
              <a:buFont typeface="Arial" panose="020B0604020202020204" pitchFamily="34" charset="0"/>
              <a:buChar char="•"/>
            </a:pPr>
            <a:r>
              <a:rPr lang="en-US" sz="1200" b="1" dirty="0"/>
              <a:t>ER 1110-2-1941 – Drought Contingency Plans</a:t>
            </a:r>
          </a:p>
          <a:p>
            <a:pPr marL="456010" lvl="1" indent="-285750">
              <a:buFont typeface="Arial" panose="020B0604020202020204" pitchFamily="34" charset="0"/>
              <a:buChar char="•"/>
            </a:pPr>
            <a:r>
              <a:rPr lang="en-US" sz="1050" b="1" dirty="0"/>
              <a:t>5 Policy </a:t>
            </a:r>
            <a:r>
              <a:rPr lang="en-US" sz="1050" dirty="0"/>
              <a:t>- Water control managers will conduct recurring reviews of project operations and conditions, and, when appropriate, adjust water control plans/manuals, in response to changing watershed conditions”, includes hydrologic data and climate change</a:t>
            </a:r>
          </a:p>
          <a:p>
            <a:pPr marL="285750" indent="-285750">
              <a:buFont typeface="Arial" panose="020B0604020202020204" pitchFamily="34" charset="0"/>
              <a:buChar char="•"/>
            </a:pPr>
            <a:r>
              <a:rPr lang="en-US" sz="1200" b="1" i="0" dirty="0">
                <a:solidFill>
                  <a:srgbClr val="333333"/>
                </a:solidFill>
                <a:effectLst/>
                <a:latin typeface="Open Sans" panose="020B0606030504020204" pitchFamily="34" charset="0"/>
              </a:rPr>
              <a:t>FPMS Authority, Section 206 of the 1960 Flood Control Act </a:t>
            </a:r>
          </a:p>
          <a:p>
            <a:pPr marL="456010" lvl="1" indent="-285750">
              <a:buFont typeface="Arial" panose="020B0604020202020204" pitchFamily="34" charset="0"/>
              <a:buChar char="•"/>
            </a:pPr>
            <a:r>
              <a:rPr lang="en-US" sz="1050" b="0" i="0" dirty="0">
                <a:solidFill>
                  <a:srgbClr val="333333"/>
                </a:solidFill>
                <a:effectLst/>
                <a:latin typeface="Open Sans" panose="020B0606030504020204" pitchFamily="34" charset="0"/>
              </a:rPr>
              <a:t>Foster public understanding of the options for dealing with flood hazards and to promote prudent use and management of the Nation's flood plains. Upon request, program services may be provided to state, regional, and local governments, tribes, and other non-Federal public agencies sometimes free of charge. </a:t>
            </a:r>
            <a:endParaRPr lang="en-US" sz="900" dirty="0"/>
          </a:p>
        </p:txBody>
      </p:sp>
      <p:pic>
        <p:nvPicPr>
          <p:cNvPr id="4" name="Picture 3">
            <a:extLst>
              <a:ext uri="{FF2B5EF4-FFF2-40B4-BE49-F238E27FC236}">
                <a16:creationId xmlns:a16="http://schemas.microsoft.com/office/drawing/2014/main" id="{26290248-68A4-4C8F-BD73-F93D07BE5AC2}"/>
              </a:ext>
            </a:extLst>
          </p:cNvPr>
          <p:cNvPicPr>
            <a:picLocks noChangeAspect="1"/>
          </p:cNvPicPr>
          <p:nvPr/>
        </p:nvPicPr>
        <p:blipFill>
          <a:blip r:embed="rId2"/>
          <a:stretch>
            <a:fillRect/>
          </a:stretch>
        </p:blipFill>
        <p:spPr>
          <a:xfrm>
            <a:off x="7078802" y="1028700"/>
            <a:ext cx="3465402" cy="2148385"/>
          </a:xfrm>
          <a:prstGeom prst="rect">
            <a:avLst/>
          </a:prstGeom>
        </p:spPr>
      </p:pic>
      <p:graphicFrame>
        <p:nvGraphicFramePr>
          <p:cNvPr id="6" name="Diagram 5">
            <a:extLst>
              <a:ext uri="{FF2B5EF4-FFF2-40B4-BE49-F238E27FC236}">
                <a16:creationId xmlns:a16="http://schemas.microsoft.com/office/drawing/2014/main" id="{161E5B6A-BE56-4B13-AB29-89074FD7AF9A}"/>
              </a:ext>
            </a:extLst>
          </p:cNvPr>
          <p:cNvGraphicFramePr/>
          <p:nvPr>
            <p:extLst>
              <p:ext uri="{D42A27DB-BD31-4B8C-83A1-F6EECF244321}">
                <p14:modId xmlns:p14="http://schemas.microsoft.com/office/powerpoint/2010/main" val="3836655747"/>
              </p:ext>
            </p:extLst>
          </p:nvPr>
        </p:nvGraphicFramePr>
        <p:xfrm>
          <a:off x="7673009" y="3661120"/>
          <a:ext cx="2819138" cy="27171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a:extLst>
              <a:ext uri="{FF2B5EF4-FFF2-40B4-BE49-F238E27FC236}">
                <a16:creationId xmlns:a16="http://schemas.microsoft.com/office/drawing/2014/main" id="{D0B15D04-8719-4656-93C5-4866D23C3ACE}"/>
              </a:ext>
            </a:extLst>
          </p:cNvPr>
          <p:cNvSpPr/>
          <p:nvPr/>
        </p:nvSpPr>
        <p:spPr>
          <a:xfrm rot="16200000">
            <a:off x="8319058" y="4516011"/>
            <a:ext cx="1452264" cy="2459621"/>
          </a:xfrm>
          <a:prstGeom prst="ellipse">
            <a:avLst/>
          </a:prstGeom>
          <a:noFill/>
          <a:ln w="25400" cap="flat" cmpd="sng" algn="ctr">
            <a:solidFill>
              <a:srgbClr val="00B05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Times New Roman"/>
                <a:cs typeface="Times New Roman" panose="02020603050405020304" pitchFamily="18" charset="0"/>
              </a:rPr>
              <a:t>0</a:t>
            </a:r>
          </a:p>
        </p:txBody>
      </p:sp>
      <p:sp>
        <p:nvSpPr>
          <p:cNvPr id="8" name="TextBox 7">
            <a:extLst>
              <a:ext uri="{FF2B5EF4-FFF2-40B4-BE49-F238E27FC236}">
                <a16:creationId xmlns:a16="http://schemas.microsoft.com/office/drawing/2014/main" id="{AADA72EE-8908-409F-9738-A64271556835}"/>
              </a:ext>
            </a:extLst>
          </p:cNvPr>
          <p:cNvSpPr txBox="1"/>
          <p:nvPr/>
        </p:nvSpPr>
        <p:spPr>
          <a:xfrm>
            <a:off x="10208127" y="4803993"/>
            <a:ext cx="1109229" cy="230832"/>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accent4"/>
                </a:solidFill>
                <a:effectLst/>
                <a:uLnTx/>
                <a:uFillTx/>
                <a:latin typeface="Times New Roman"/>
              </a:rPr>
              <a:t>USACE/InFRM</a:t>
            </a:r>
          </a:p>
        </p:txBody>
      </p:sp>
      <p:cxnSp>
        <p:nvCxnSpPr>
          <p:cNvPr id="9" name="Straight Arrow Connector 8">
            <a:extLst>
              <a:ext uri="{FF2B5EF4-FFF2-40B4-BE49-F238E27FC236}">
                <a16:creationId xmlns:a16="http://schemas.microsoft.com/office/drawing/2014/main" id="{7B300DDF-6A46-4F38-B4AC-728240DA1F14}"/>
              </a:ext>
            </a:extLst>
          </p:cNvPr>
          <p:cNvCxnSpPr>
            <a:cxnSpLocks/>
          </p:cNvCxnSpPr>
          <p:nvPr/>
        </p:nvCxnSpPr>
        <p:spPr>
          <a:xfrm flipH="1">
            <a:off x="10006465" y="5138002"/>
            <a:ext cx="234928" cy="147821"/>
          </a:xfrm>
          <a:prstGeom prst="straightConnector1">
            <a:avLst/>
          </a:prstGeom>
          <a:noFill/>
          <a:ln w="9525" cap="flat" cmpd="sng" algn="ctr">
            <a:solidFill>
              <a:srgbClr val="00B050"/>
            </a:solidFill>
            <a:prstDash val="solid"/>
            <a:tailEnd type="triangle"/>
          </a:ln>
          <a:effectLst/>
        </p:spPr>
      </p:cxnSp>
      <p:sp>
        <p:nvSpPr>
          <p:cNvPr id="10" name="Oval 9">
            <a:extLst>
              <a:ext uri="{FF2B5EF4-FFF2-40B4-BE49-F238E27FC236}">
                <a16:creationId xmlns:a16="http://schemas.microsoft.com/office/drawing/2014/main" id="{82F2BB07-AF46-46A7-826A-C1D214BD8895}"/>
              </a:ext>
            </a:extLst>
          </p:cNvPr>
          <p:cNvSpPr/>
          <p:nvPr/>
        </p:nvSpPr>
        <p:spPr>
          <a:xfrm>
            <a:off x="8224583" y="3627443"/>
            <a:ext cx="1619786" cy="1392246"/>
          </a:xfrm>
          <a:prstGeom prst="ellipse">
            <a:avLst/>
          </a:prstGeom>
          <a:noFill/>
          <a:ln w="25400" cap="flat" cmpd="sng" algn="ctr">
            <a:solidFill>
              <a:srgbClr val="4F81BD">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Times New Roman"/>
            </a:endParaRPr>
          </a:p>
        </p:txBody>
      </p:sp>
      <p:sp>
        <p:nvSpPr>
          <p:cNvPr id="11" name="TextBox 10">
            <a:extLst>
              <a:ext uri="{FF2B5EF4-FFF2-40B4-BE49-F238E27FC236}">
                <a16:creationId xmlns:a16="http://schemas.microsoft.com/office/drawing/2014/main" id="{19F41572-A45B-4ED4-BA17-4430609DF0FD}"/>
              </a:ext>
            </a:extLst>
          </p:cNvPr>
          <p:cNvSpPr txBox="1"/>
          <p:nvPr/>
        </p:nvSpPr>
        <p:spPr>
          <a:xfrm>
            <a:off x="9787313" y="3279675"/>
            <a:ext cx="975372" cy="230832"/>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1F497D"/>
                </a:solidFill>
                <a:effectLst/>
                <a:uLnTx/>
                <a:uFillTx/>
                <a:latin typeface="Times New Roman"/>
              </a:rPr>
              <a:t>Communities</a:t>
            </a:r>
          </a:p>
        </p:txBody>
      </p:sp>
      <p:cxnSp>
        <p:nvCxnSpPr>
          <p:cNvPr id="12" name="Straight Arrow Connector 11">
            <a:extLst>
              <a:ext uri="{FF2B5EF4-FFF2-40B4-BE49-F238E27FC236}">
                <a16:creationId xmlns:a16="http://schemas.microsoft.com/office/drawing/2014/main" id="{2C16947D-28DC-4D47-978B-8164FCD8E4B2}"/>
              </a:ext>
            </a:extLst>
          </p:cNvPr>
          <p:cNvCxnSpPr>
            <a:cxnSpLocks/>
            <a:endCxn id="10" idx="7"/>
          </p:cNvCxnSpPr>
          <p:nvPr/>
        </p:nvCxnSpPr>
        <p:spPr>
          <a:xfrm flipH="1">
            <a:off x="9607156" y="3552325"/>
            <a:ext cx="237212" cy="279007"/>
          </a:xfrm>
          <a:prstGeom prst="straightConnector1">
            <a:avLst/>
          </a:prstGeom>
          <a:noFill/>
          <a:ln w="9525" cap="flat" cmpd="sng" algn="ctr">
            <a:solidFill>
              <a:srgbClr val="4F81BD">
                <a:shade val="95000"/>
                <a:satMod val="105000"/>
              </a:srgbClr>
            </a:solidFill>
            <a:prstDash val="solid"/>
            <a:tailEnd type="triangle"/>
          </a:ln>
          <a:effectLst/>
        </p:spPr>
      </p:cxnSp>
    </p:spTree>
    <p:extLst>
      <p:ext uri="{BB962C8B-B14F-4D97-AF65-F5344CB8AC3E}">
        <p14:creationId xmlns:p14="http://schemas.microsoft.com/office/powerpoint/2010/main" val="355703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Importance of Water supply and reservoir storage</a:t>
            </a:r>
          </a:p>
        </p:txBody>
      </p:sp>
      <p:sp>
        <p:nvSpPr>
          <p:cNvPr id="3" name="Content Placeholder 2"/>
          <p:cNvSpPr>
            <a:spLocks noGrp="1"/>
          </p:cNvSpPr>
          <p:nvPr>
            <p:ph sz="quarter" idx="10"/>
          </p:nvPr>
        </p:nvSpPr>
        <p:spPr>
          <a:xfrm>
            <a:off x="505238" y="1042614"/>
            <a:ext cx="6281894" cy="4665773"/>
          </a:xfrm>
          <a:prstGeom prst="rect">
            <a:avLst/>
          </a:prstGeom>
        </p:spPr>
        <p:txBody>
          <a:bodyPr/>
          <a:lstStyle/>
          <a:p>
            <a:pPr marL="285750" indent="-285750">
              <a:buFont typeface="Arial" panose="020B0604020202020204" pitchFamily="34" charset="0"/>
              <a:buChar char="•"/>
            </a:pPr>
            <a:r>
              <a:rPr lang="en-US" sz="2400" dirty="0"/>
              <a:t>25 USACE multi-purpose reservoirs</a:t>
            </a:r>
          </a:p>
          <a:p>
            <a:pPr marL="285750" indent="-285750">
              <a:buFont typeface="Arial" panose="020B0604020202020204" pitchFamily="34" charset="0"/>
              <a:buChar char="•"/>
            </a:pPr>
            <a:r>
              <a:rPr lang="en-US" sz="2400" dirty="0"/>
              <a:t>3 watersheds to be considered</a:t>
            </a:r>
          </a:p>
          <a:p>
            <a:pPr marL="285750" indent="-285750">
              <a:buFont typeface="Arial" panose="020B0604020202020204" pitchFamily="34" charset="0"/>
              <a:buChar char="•"/>
            </a:pPr>
            <a:r>
              <a:rPr lang="en-US" sz="2400" dirty="0"/>
              <a:t>6.5 M ac-ft/30% WS storage (55% DFW) </a:t>
            </a:r>
          </a:p>
          <a:p>
            <a:pPr marL="285750" indent="-285750">
              <a:buFont typeface="Arial" panose="020B0604020202020204" pitchFamily="34" charset="0"/>
              <a:buChar char="•"/>
            </a:pPr>
            <a:r>
              <a:rPr lang="en-US" sz="2400" b="1" dirty="0"/>
              <a:t>13.4 M ac-ft flood storage</a:t>
            </a:r>
          </a:p>
          <a:p>
            <a:pPr marL="285750" indent="-285750">
              <a:buFont typeface="Arial" panose="020B0604020202020204" pitchFamily="34" charset="0"/>
              <a:buChar char="•"/>
            </a:pPr>
            <a:r>
              <a:rPr lang="en-US" sz="2400" dirty="0"/>
              <a:t>Population growth - 73% increase by 2070 (29.7 million to 51.5 million)</a:t>
            </a:r>
          </a:p>
          <a:p>
            <a:pPr marL="285750" indent="-285750">
              <a:buFont typeface="Arial" panose="020B0604020202020204" pitchFamily="34" charset="0"/>
              <a:buChar char="•"/>
            </a:pPr>
            <a:r>
              <a:rPr lang="en-US" sz="2400" dirty="0"/>
              <a:t>Increasing demand</a:t>
            </a:r>
          </a:p>
          <a:p>
            <a:pPr marL="285750" indent="-285750">
              <a:buFont typeface="Arial" panose="020B0604020202020204" pitchFamily="34" charset="0"/>
              <a:buChar char="•"/>
            </a:pPr>
            <a:r>
              <a:rPr lang="en-US" sz="2400" dirty="0"/>
              <a:t>Shortages – 3 M ac-ft 2020, 7 M ac-ft 2070</a:t>
            </a:r>
          </a:p>
          <a:p>
            <a:pPr marL="285750" indent="-285750">
              <a:buFont typeface="Arial" panose="020B0604020202020204" pitchFamily="34" charset="0"/>
              <a:buChar char="•"/>
            </a:pPr>
            <a:r>
              <a:rPr lang="en-US" sz="2400" dirty="0"/>
              <a:t>CIP costs - $80 B (includes 23 new reservoirs)</a:t>
            </a:r>
          </a:p>
          <a:p>
            <a:pPr marL="285750" indent="-285750">
              <a:buFont typeface="Arial" panose="020B0604020202020204" pitchFamily="34" charset="0"/>
              <a:buChar char="•"/>
            </a:pPr>
            <a:r>
              <a:rPr lang="en-US" sz="2400" dirty="0"/>
              <a:t>Sources are distant</a:t>
            </a:r>
          </a:p>
          <a:p>
            <a:pPr marL="285750" indent="-285750">
              <a:buFont typeface="Arial" panose="020B0604020202020204" pitchFamily="34" charset="0"/>
              <a:buChar char="•"/>
            </a:pPr>
            <a:r>
              <a:rPr lang="en-US" sz="2400" dirty="0"/>
              <a:t>Significant economic and agriculture water dependencies, 2</a:t>
            </a:r>
            <a:r>
              <a:rPr lang="en-US" sz="2400" baseline="30000" dirty="0"/>
              <a:t>nd</a:t>
            </a:r>
            <a:r>
              <a:rPr lang="en-US" sz="2400" dirty="0"/>
              <a:t> largest economy, 3</a:t>
            </a:r>
            <a:r>
              <a:rPr lang="en-US" sz="2400" baseline="30000" dirty="0"/>
              <a:t>rd</a:t>
            </a:r>
            <a:r>
              <a:rPr lang="en-US" sz="2400" dirty="0"/>
              <a:t> agriculture</a:t>
            </a:r>
          </a:p>
          <a:p>
            <a:pPr marL="285750" indent="-285750">
              <a:buFont typeface="Arial" panose="020B0604020202020204" pitchFamily="34" charset="0"/>
              <a:buChar char="•"/>
            </a:pPr>
            <a:r>
              <a:rPr lang="en-US" sz="2400" i="1" dirty="0"/>
              <a:t>Petroleum production water dependencies</a:t>
            </a:r>
            <a:endParaRPr lang="en-US" sz="2400" dirty="0"/>
          </a:p>
          <a:p>
            <a:pPr marL="285750" indent="-285750">
              <a:buFont typeface="Arial" panose="020B0604020202020204" pitchFamily="34" charset="0"/>
              <a:buChar char="•"/>
            </a:pPr>
            <a:endParaRPr lang="en-US" sz="2400" dirty="0"/>
          </a:p>
        </p:txBody>
      </p:sp>
      <p:pic>
        <p:nvPicPr>
          <p:cNvPr id="4" name="Picture 3">
            <a:extLst>
              <a:ext uri="{FF2B5EF4-FFF2-40B4-BE49-F238E27FC236}">
                <a16:creationId xmlns:a16="http://schemas.microsoft.com/office/drawing/2014/main" id="{26628031-23F7-4BD8-B052-5ACEE39EC5C1}"/>
              </a:ext>
            </a:extLst>
          </p:cNvPr>
          <p:cNvPicPr>
            <a:picLocks noChangeAspect="1"/>
          </p:cNvPicPr>
          <p:nvPr/>
        </p:nvPicPr>
        <p:blipFill>
          <a:blip r:embed="rId3"/>
          <a:stretch>
            <a:fillRect/>
          </a:stretch>
        </p:blipFill>
        <p:spPr>
          <a:xfrm>
            <a:off x="7519971" y="1135378"/>
            <a:ext cx="4340725" cy="3197176"/>
          </a:xfrm>
          <a:prstGeom prst="rect">
            <a:avLst/>
          </a:prstGeom>
        </p:spPr>
      </p:pic>
      <p:pic>
        <p:nvPicPr>
          <p:cNvPr id="53" name="Picture 52">
            <a:extLst>
              <a:ext uri="{FF2B5EF4-FFF2-40B4-BE49-F238E27FC236}">
                <a16:creationId xmlns:a16="http://schemas.microsoft.com/office/drawing/2014/main" id="{6663C015-31B5-4085-B70E-45DAE757B672}"/>
              </a:ext>
            </a:extLst>
          </p:cNvPr>
          <p:cNvPicPr>
            <a:picLocks noChangeAspect="1"/>
          </p:cNvPicPr>
          <p:nvPr/>
        </p:nvPicPr>
        <p:blipFill>
          <a:blip r:embed="rId4"/>
          <a:stretch>
            <a:fillRect/>
          </a:stretch>
        </p:blipFill>
        <p:spPr>
          <a:xfrm>
            <a:off x="8366535" y="4332554"/>
            <a:ext cx="2008262" cy="2160106"/>
          </a:xfrm>
          <a:prstGeom prst="rect">
            <a:avLst/>
          </a:prstGeom>
        </p:spPr>
      </p:pic>
    </p:spTree>
    <p:extLst>
      <p:ext uri="{BB962C8B-B14F-4D97-AF65-F5344CB8AC3E}">
        <p14:creationId xmlns:p14="http://schemas.microsoft.com/office/powerpoint/2010/main" val="809358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Surface Water Gage Network</a:t>
            </a:r>
          </a:p>
        </p:txBody>
      </p:sp>
      <p:sp>
        <p:nvSpPr>
          <p:cNvPr id="3" name="Content Placeholder 2"/>
          <p:cNvSpPr>
            <a:spLocks noGrp="1"/>
          </p:cNvSpPr>
          <p:nvPr>
            <p:ph sz="quarter" idx="10"/>
          </p:nvPr>
        </p:nvSpPr>
        <p:spPr>
          <a:xfrm>
            <a:off x="425725" y="1305795"/>
            <a:ext cx="5829300" cy="4443845"/>
          </a:xfrm>
          <a:prstGeom prst="rect">
            <a:avLst/>
          </a:prstGeom>
        </p:spPr>
        <p:txBody>
          <a:bodyPr/>
          <a:lstStyle/>
          <a:p>
            <a:r>
              <a:rPr lang="en-US" sz="3200" b="1" dirty="0"/>
              <a:t>Did you know?</a:t>
            </a:r>
          </a:p>
          <a:p>
            <a:pPr lvl="1">
              <a:buFont typeface="Arial" panose="020B0604020202020204" pitchFamily="34" charset="0"/>
              <a:buChar char="•"/>
            </a:pPr>
            <a:r>
              <a:rPr lang="en-US" sz="2800" dirty="0"/>
              <a:t>USGS operating partner</a:t>
            </a:r>
          </a:p>
          <a:p>
            <a:pPr lvl="2">
              <a:buFont typeface="Wingdings" panose="05000000000000000000" pitchFamily="2" charset="2"/>
              <a:buChar char="Ø"/>
            </a:pPr>
            <a:r>
              <a:rPr lang="en-US" sz="1600" dirty="0"/>
              <a:t>Shared across federal, state and local governments</a:t>
            </a:r>
          </a:p>
          <a:p>
            <a:pPr lvl="2">
              <a:buFont typeface="Wingdings" panose="05000000000000000000" pitchFamily="2" charset="2"/>
              <a:buChar char="Ø"/>
            </a:pPr>
            <a:r>
              <a:rPr lang="en-US" sz="1600" dirty="0"/>
              <a:t>$170M national surface water network </a:t>
            </a:r>
          </a:p>
          <a:p>
            <a:pPr lvl="2">
              <a:buFont typeface="Wingdings" panose="05000000000000000000" pitchFamily="2" charset="2"/>
              <a:buChar char="Ø"/>
            </a:pPr>
            <a:r>
              <a:rPr lang="en-US" sz="1600" dirty="0"/>
              <a:t>USACE funds about $19.2M</a:t>
            </a:r>
          </a:p>
          <a:p>
            <a:pPr lvl="1">
              <a:buFont typeface="Arial" panose="020B0604020202020204" pitchFamily="34" charset="0"/>
              <a:buChar char="•"/>
            </a:pPr>
            <a:r>
              <a:rPr lang="en-US" sz="2800" dirty="0"/>
              <a:t>Provides </a:t>
            </a:r>
          </a:p>
          <a:p>
            <a:pPr lvl="2">
              <a:buFont typeface="Wingdings" panose="05000000000000000000" pitchFamily="2" charset="2"/>
              <a:buChar char="Ø"/>
            </a:pPr>
            <a:r>
              <a:rPr lang="en-US" sz="1600" dirty="0"/>
              <a:t>Real-time streamflow and precipitation observations ++</a:t>
            </a:r>
          </a:p>
          <a:p>
            <a:pPr lvl="1">
              <a:buFont typeface="Arial" panose="020B0604020202020204" pitchFamily="34" charset="0"/>
              <a:buChar char="•"/>
            </a:pPr>
            <a:r>
              <a:rPr lang="en-US" sz="2800" dirty="0"/>
              <a:t>Highly important for water resources</a:t>
            </a:r>
          </a:p>
          <a:p>
            <a:pPr lvl="2">
              <a:buFont typeface="Wingdings" panose="05000000000000000000" pitchFamily="2" charset="2"/>
              <a:buChar char="Ø"/>
            </a:pPr>
            <a:r>
              <a:rPr lang="en-US" sz="1600" dirty="0"/>
              <a:t>Critical for USACE dam operations</a:t>
            </a:r>
          </a:p>
          <a:p>
            <a:pPr lvl="2">
              <a:buFont typeface="Wingdings" panose="05000000000000000000" pitchFamily="2" charset="2"/>
              <a:buChar char="Ø"/>
            </a:pPr>
            <a:r>
              <a:rPr lang="en-US" sz="1600" dirty="0"/>
              <a:t>Water Supply</a:t>
            </a:r>
          </a:p>
          <a:p>
            <a:pPr lvl="2">
              <a:buFont typeface="Wingdings" panose="05000000000000000000" pitchFamily="2" charset="2"/>
              <a:buChar char="Ø"/>
            </a:pPr>
            <a:r>
              <a:rPr lang="en-US" sz="1600" dirty="0"/>
              <a:t>Flood risk</a:t>
            </a:r>
          </a:p>
          <a:p>
            <a:pPr lvl="2">
              <a:buFont typeface="Wingdings" panose="05000000000000000000" pitchFamily="2" charset="2"/>
              <a:buChar char="Ø"/>
            </a:pPr>
            <a:r>
              <a:rPr lang="en-US" sz="1600" dirty="0"/>
              <a:t>Flood operations and public flood warnings</a:t>
            </a:r>
          </a:p>
          <a:p>
            <a:pPr lvl="2">
              <a:buFont typeface="Wingdings" panose="05000000000000000000" pitchFamily="2" charset="2"/>
              <a:buChar char="Ø"/>
            </a:pPr>
            <a:r>
              <a:rPr lang="en-US" sz="1600" dirty="0"/>
              <a:t>Trends</a:t>
            </a:r>
          </a:p>
          <a:p>
            <a:pPr lvl="2">
              <a:buFont typeface="Wingdings" panose="05000000000000000000" pitchFamily="2" charset="2"/>
              <a:buChar char="Ø"/>
            </a:pPr>
            <a:r>
              <a:rPr lang="en-US" sz="1600" dirty="0"/>
              <a:t>Climate variability and change</a:t>
            </a:r>
          </a:p>
          <a:p>
            <a:pPr lvl="2">
              <a:buFont typeface="Wingdings" panose="05000000000000000000" pitchFamily="2" charset="2"/>
              <a:buChar char="Ø"/>
            </a:pPr>
            <a:r>
              <a:rPr lang="en-US" sz="1600" dirty="0"/>
              <a:t>Forms the basis of any regional or national water resources study</a:t>
            </a:r>
          </a:p>
          <a:p>
            <a:pPr lvl="2"/>
            <a:endParaRPr lang="en-US" sz="1600" dirty="0"/>
          </a:p>
        </p:txBody>
      </p:sp>
      <p:pic>
        <p:nvPicPr>
          <p:cNvPr id="222210"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r="26459"/>
          <a:stretch/>
        </p:blipFill>
        <p:spPr bwMode="auto">
          <a:xfrm>
            <a:off x="6991350" y="3962401"/>
            <a:ext cx="3600450" cy="2343151"/>
          </a:xfrm>
          <a:prstGeom prst="rect">
            <a:avLst/>
          </a:prstGeom>
          <a:noFill/>
          <a:extLst>
            <a:ext uri="{909E8E84-426E-40DD-AFC4-6F175D3DCCD1}">
              <a14:hiddenFill xmlns:a14="http://schemas.microsoft.com/office/drawing/2010/main">
                <a:solidFill>
                  <a:srgbClr val="FFFFFF"/>
                </a:solidFill>
              </a14:hiddenFill>
            </a:ext>
          </a:extLst>
        </p:spPr>
      </p:pic>
      <p:pic>
        <p:nvPicPr>
          <p:cNvPr id="222212" name="Picture 4" descr="Image result for USGS stream gage network for 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8636" y="1520365"/>
            <a:ext cx="2665879" cy="2339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571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State-of-the-art Technologies</a:t>
            </a:r>
          </a:p>
        </p:txBody>
      </p:sp>
      <p:sp>
        <p:nvSpPr>
          <p:cNvPr id="3" name="Content Placeholder 2"/>
          <p:cNvSpPr>
            <a:spLocks noGrp="1"/>
          </p:cNvSpPr>
          <p:nvPr>
            <p:ph sz="quarter" idx="10"/>
          </p:nvPr>
        </p:nvSpPr>
        <p:spPr>
          <a:xfrm>
            <a:off x="438977" y="1115548"/>
            <a:ext cx="5808727" cy="5268188"/>
          </a:xfrm>
          <a:prstGeom prst="rect">
            <a:avLst/>
          </a:prstGeom>
        </p:spPr>
        <p:txBody>
          <a:bodyPr/>
          <a:lstStyle/>
          <a:p>
            <a:pPr marL="457200" indent="-457200">
              <a:buFont typeface="Arial" panose="020B0604020202020204" pitchFamily="34" charset="0"/>
              <a:buChar char="•"/>
            </a:pPr>
            <a:r>
              <a:rPr lang="en-US" sz="2400" dirty="0"/>
              <a:t>Full suite of software applications for reservoir analysis</a:t>
            </a:r>
          </a:p>
          <a:p>
            <a:pPr lvl="3">
              <a:buFont typeface="Arial" panose="020B0604020202020204" pitchFamily="34" charset="0"/>
              <a:buChar char="−"/>
            </a:pPr>
            <a:r>
              <a:rPr lang="en-US" sz="1800" dirty="0"/>
              <a:t>Meteorology (real-time, design storms, shifts)</a:t>
            </a:r>
          </a:p>
          <a:p>
            <a:pPr lvl="3">
              <a:buFont typeface="Arial" panose="020B0604020202020204" pitchFamily="34" charset="0"/>
              <a:buChar char="−"/>
            </a:pPr>
            <a:r>
              <a:rPr lang="en-US" sz="1800" dirty="0"/>
              <a:t>Hydrology (basin response)</a:t>
            </a:r>
          </a:p>
          <a:p>
            <a:pPr lvl="3">
              <a:buFont typeface="Arial" panose="020B0604020202020204" pitchFamily="34" charset="0"/>
              <a:buChar char="−"/>
            </a:pPr>
            <a:r>
              <a:rPr lang="en-US" sz="1800" dirty="0"/>
              <a:t>Reservoir system simulations, period of record analysis (reservoirs)</a:t>
            </a:r>
          </a:p>
          <a:p>
            <a:pPr lvl="3">
              <a:buFont typeface="Arial" panose="020B0604020202020204" pitchFamily="34" charset="0"/>
              <a:buChar char="−"/>
            </a:pPr>
            <a:r>
              <a:rPr lang="en-US" sz="1800" dirty="0"/>
              <a:t>Hydraulics (how deep)</a:t>
            </a:r>
          </a:p>
          <a:p>
            <a:pPr lvl="3">
              <a:buFont typeface="Arial" panose="020B0604020202020204" pitchFamily="34" charset="0"/>
              <a:buChar char="−"/>
            </a:pPr>
            <a:r>
              <a:rPr lang="en-US" sz="1800" dirty="0"/>
              <a:t>Consequences (who gets wet and damages)</a:t>
            </a:r>
          </a:p>
          <a:p>
            <a:pPr lvl="3">
              <a:buFont typeface="Arial" panose="020B0604020202020204" pitchFamily="34" charset="0"/>
              <a:buChar char="−"/>
            </a:pPr>
            <a:r>
              <a:rPr lang="en-US" sz="1800" dirty="0"/>
              <a:t>Probabilistic, Monte Carlo</a:t>
            </a:r>
          </a:p>
          <a:p>
            <a:pPr marL="457200" indent="-457200">
              <a:buFont typeface="Arial" panose="020B0604020202020204" pitchFamily="34" charset="0"/>
              <a:buChar char="•"/>
            </a:pPr>
            <a:r>
              <a:rPr lang="en-US" sz="2400" dirty="0"/>
              <a:t>Employed across USA and globally</a:t>
            </a:r>
            <a:endParaRPr lang="en-US" sz="1800" dirty="0"/>
          </a:p>
          <a:p>
            <a:pPr marL="457200" indent="-457200">
              <a:buFont typeface="Arial" panose="020B0604020202020204" pitchFamily="34" charset="0"/>
              <a:buChar char="•"/>
            </a:pPr>
            <a:r>
              <a:rPr lang="en-US" sz="2400" dirty="0"/>
              <a:t>Purposes:</a:t>
            </a:r>
          </a:p>
          <a:p>
            <a:pPr lvl="3">
              <a:buFont typeface="Arial" panose="020B0604020202020204" pitchFamily="34" charset="0"/>
              <a:buChar char="−"/>
            </a:pPr>
            <a:r>
              <a:rPr lang="en-US" sz="1800" dirty="0"/>
              <a:t>Planning (WAT)</a:t>
            </a:r>
          </a:p>
          <a:p>
            <a:pPr lvl="3">
              <a:buFont typeface="Arial" panose="020B0604020202020204" pitchFamily="34" charset="0"/>
              <a:buChar char="−"/>
            </a:pPr>
            <a:r>
              <a:rPr lang="en-US" sz="1800" dirty="0"/>
              <a:t>Real-time operations (CWMS or RTS)</a:t>
            </a:r>
          </a:p>
          <a:p>
            <a:pPr lvl="3">
              <a:buFont typeface="Arial" panose="020B0604020202020204" pitchFamily="34" charset="0"/>
              <a:buChar char="−"/>
            </a:pPr>
            <a:r>
              <a:rPr lang="en-US" sz="1800" dirty="0"/>
              <a:t>Environmental</a:t>
            </a:r>
          </a:p>
          <a:p>
            <a:pPr marL="457200" indent="-457200">
              <a:buFont typeface="Arial" panose="020B0604020202020204" pitchFamily="34" charset="0"/>
              <a:buChar char="•"/>
            </a:pPr>
            <a:r>
              <a:rPr lang="en-US" sz="2400" dirty="0"/>
              <a:t>Watershed studies</a:t>
            </a:r>
          </a:p>
          <a:p>
            <a:pPr lvl="3">
              <a:buFont typeface="Arial" panose="020B0604020202020204" pitchFamily="34" charset="0"/>
              <a:buChar char="−"/>
            </a:pPr>
            <a:r>
              <a:rPr lang="en-US" sz="1800" dirty="0"/>
              <a:t>Real-time runoff potential</a:t>
            </a:r>
          </a:p>
        </p:txBody>
      </p:sp>
      <p:pic>
        <p:nvPicPr>
          <p:cNvPr id="4" name="Picture 3">
            <a:extLst>
              <a:ext uri="{FF2B5EF4-FFF2-40B4-BE49-F238E27FC236}">
                <a16:creationId xmlns:a16="http://schemas.microsoft.com/office/drawing/2014/main" id="{2C7C708F-450C-4873-8154-4D0965C8CE3D}"/>
              </a:ext>
            </a:extLst>
          </p:cNvPr>
          <p:cNvPicPr>
            <a:picLocks noChangeAspect="1"/>
          </p:cNvPicPr>
          <p:nvPr/>
        </p:nvPicPr>
        <p:blipFill>
          <a:blip r:embed="rId2"/>
          <a:stretch>
            <a:fillRect/>
          </a:stretch>
        </p:blipFill>
        <p:spPr>
          <a:xfrm>
            <a:off x="8430883" y="1134630"/>
            <a:ext cx="2475756" cy="2354304"/>
          </a:xfrm>
          <a:prstGeom prst="rect">
            <a:avLst/>
          </a:prstGeom>
        </p:spPr>
      </p:pic>
      <p:grpSp>
        <p:nvGrpSpPr>
          <p:cNvPr id="5" name="Group 4">
            <a:extLst>
              <a:ext uri="{FF2B5EF4-FFF2-40B4-BE49-F238E27FC236}">
                <a16:creationId xmlns:a16="http://schemas.microsoft.com/office/drawing/2014/main" id="{D542DE7E-E6DB-4EF7-AD63-71C081BDC9E3}"/>
              </a:ext>
            </a:extLst>
          </p:cNvPr>
          <p:cNvGrpSpPr/>
          <p:nvPr/>
        </p:nvGrpSpPr>
        <p:grpSpPr>
          <a:xfrm>
            <a:off x="8312040" y="4082443"/>
            <a:ext cx="2594599" cy="2354304"/>
            <a:chOff x="6033983" y="1481926"/>
            <a:chExt cx="3419208" cy="3369480"/>
          </a:xfrm>
        </p:grpSpPr>
        <p:pic>
          <p:nvPicPr>
            <p:cNvPr id="39" name="Picture 2" descr="C:\Users\neumannd\AppData\Local\Temp\SNAGHTML160cec54.PNG">
              <a:extLst>
                <a:ext uri="{FF2B5EF4-FFF2-40B4-BE49-F238E27FC236}">
                  <a16:creationId xmlns:a16="http://schemas.microsoft.com/office/drawing/2014/main" id="{4009CEF1-E274-46C7-A47A-BFF969C35F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3983" y="1481926"/>
              <a:ext cx="2849267" cy="289587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Image result for hec-ressim">
              <a:extLst>
                <a:ext uri="{FF2B5EF4-FFF2-40B4-BE49-F238E27FC236}">
                  <a16:creationId xmlns:a16="http://schemas.microsoft.com/office/drawing/2014/main" id="{14D154D8-DFFF-48C7-BDDC-715495AE602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9574" b="51894"/>
            <a:stretch/>
          </p:blipFill>
          <p:spPr bwMode="auto">
            <a:xfrm>
              <a:off x="6914504" y="3186397"/>
              <a:ext cx="2538687" cy="166500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4F05534-6E71-426F-9A58-EA3898B82323}"/>
              </a:ext>
            </a:extLst>
          </p:cNvPr>
          <p:cNvSpPr txBox="1"/>
          <p:nvPr/>
        </p:nvSpPr>
        <p:spPr>
          <a:xfrm>
            <a:off x="8312040" y="3774666"/>
            <a:ext cx="295230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RiverWare by CADSWES</a:t>
            </a:r>
          </a:p>
        </p:txBody>
      </p:sp>
    </p:spTree>
    <p:extLst>
      <p:ext uri="{BB962C8B-B14F-4D97-AF65-F5344CB8AC3E}">
        <p14:creationId xmlns:p14="http://schemas.microsoft.com/office/powerpoint/2010/main" val="1601010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83306-73E1-4316-A8A1-30F236FB8925}"/>
              </a:ext>
            </a:extLst>
          </p:cNvPr>
          <p:cNvSpPr>
            <a:spLocks noGrp="1"/>
          </p:cNvSpPr>
          <p:nvPr>
            <p:ph type="title"/>
          </p:nvPr>
        </p:nvSpPr>
        <p:spPr>
          <a:xfrm>
            <a:off x="1047023" y="140691"/>
            <a:ext cx="9973920" cy="785419"/>
          </a:xfrm>
        </p:spPr>
        <p:txBody>
          <a:bodyPr>
            <a:normAutofit/>
          </a:bodyPr>
          <a:lstStyle/>
          <a:p>
            <a:r>
              <a:rPr lang="en-US" dirty="0"/>
              <a:t>Computed Evaporation for Texas (TWDB, LCRA &amp; USACE)</a:t>
            </a:r>
          </a:p>
        </p:txBody>
      </p:sp>
      <p:sp>
        <p:nvSpPr>
          <p:cNvPr id="3" name="Content Placeholder 2">
            <a:extLst>
              <a:ext uri="{FF2B5EF4-FFF2-40B4-BE49-F238E27FC236}">
                <a16:creationId xmlns:a16="http://schemas.microsoft.com/office/drawing/2014/main" id="{D5EADABC-9F94-4EB8-8AF1-7A26B81FBD7B}"/>
              </a:ext>
            </a:extLst>
          </p:cNvPr>
          <p:cNvSpPr>
            <a:spLocks noGrp="1"/>
          </p:cNvSpPr>
          <p:nvPr>
            <p:ph sz="quarter" idx="10"/>
          </p:nvPr>
        </p:nvSpPr>
        <p:spPr>
          <a:xfrm>
            <a:off x="438977" y="1178534"/>
            <a:ext cx="6094345" cy="5023483"/>
          </a:xfrm>
        </p:spPr>
        <p:txBody>
          <a:bodyPr>
            <a:normAutofit fontScale="92500"/>
          </a:bodyPr>
          <a:lstStyle/>
          <a:p>
            <a:pPr marL="285750" indent="-285750">
              <a:buFont typeface="Arial" panose="020B0604020202020204" pitchFamily="34" charset="0"/>
              <a:buChar char="•"/>
            </a:pPr>
            <a:r>
              <a:rPr lang="en-US" sz="2400" dirty="0"/>
              <a:t>Texas water availability</a:t>
            </a:r>
          </a:p>
          <a:p>
            <a:pPr marL="513160" lvl="1" indent="-342900">
              <a:buFont typeface="Courier New" panose="02070309020205020404" pitchFamily="49" charset="0"/>
              <a:buChar char="o"/>
            </a:pPr>
            <a:r>
              <a:rPr lang="en-US" sz="2000" dirty="0"/>
              <a:t>Average annual surface water use is ~ 6.25 MAC</a:t>
            </a:r>
          </a:p>
          <a:p>
            <a:pPr marL="513160" lvl="1" indent="-342900">
              <a:buFont typeface="Courier New" panose="02070309020205020404" pitchFamily="49" charset="0"/>
              <a:buChar char="o"/>
            </a:pPr>
            <a:r>
              <a:rPr lang="en-US" sz="2000" dirty="0"/>
              <a:t>Average annual evaporation is ~ 6.1 MAC</a:t>
            </a:r>
          </a:p>
          <a:p>
            <a:pPr marL="513160" lvl="1" indent="-342900">
              <a:buFont typeface="Courier New" panose="02070309020205020404" pitchFamily="49" charset="0"/>
              <a:buChar char="o"/>
            </a:pPr>
            <a:r>
              <a:rPr lang="en-US" sz="2000" b="1" dirty="0"/>
              <a:t>Evaporation losses ~ human use</a:t>
            </a:r>
          </a:p>
          <a:p>
            <a:pPr marL="285750" indent="-285750">
              <a:buFont typeface="Arial" panose="020B0604020202020204" pitchFamily="34" charset="0"/>
              <a:buChar char="•"/>
            </a:pPr>
            <a:r>
              <a:rPr lang="en-US" sz="2400" dirty="0"/>
              <a:t>Critical component for determination of water availability</a:t>
            </a:r>
          </a:p>
          <a:p>
            <a:pPr marL="285750" indent="-285750">
              <a:buFont typeface="Arial" panose="020B0604020202020204" pitchFamily="34" charset="0"/>
              <a:buChar char="•"/>
            </a:pPr>
            <a:r>
              <a:rPr lang="en-US" sz="2400" dirty="0"/>
              <a:t>Evaporation pans do not provide ideal evaporation estimates for reservoirs</a:t>
            </a:r>
          </a:p>
          <a:p>
            <a:pPr marL="285750" indent="-285750">
              <a:buFont typeface="Arial" panose="020B0604020202020204" pitchFamily="34" charset="0"/>
              <a:buChar char="•"/>
            </a:pPr>
            <a:r>
              <a:rPr lang="en-US" sz="2400" dirty="0"/>
              <a:t>How will temperature increase impact evaporation</a:t>
            </a:r>
          </a:p>
          <a:p>
            <a:pPr marL="285750" indent="-285750">
              <a:buFont typeface="Arial" panose="020B0604020202020204" pitchFamily="34" charset="0"/>
              <a:buChar char="•"/>
            </a:pPr>
            <a:r>
              <a:rPr lang="en-US" sz="2400" dirty="0"/>
              <a:t>Computed evaporation per research with TXA&amp;M and DRI and use of weather observation data</a:t>
            </a:r>
          </a:p>
          <a:p>
            <a:pPr marL="285750" indent="-285750">
              <a:buFont typeface="Arial" panose="020B0604020202020204" pitchFamily="34" charset="0"/>
              <a:buChar char="•"/>
            </a:pPr>
            <a:r>
              <a:rPr lang="en-US" sz="2400" dirty="0"/>
              <a:t>WEB based application and data base</a:t>
            </a:r>
          </a:p>
          <a:p>
            <a:pPr marL="285750" indent="-285750">
              <a:buFont typeface="Arial" panose="020B0604020202020204" pitchFamily="34" charset="0"/>
              <a:buChar char="•"/>
            </a:pPr>
            <a:r>
              <a:rPr lang="en-US" sz="2400" dirty="0"/>
              <a:t>Evaluation and testing phase</a:t>
            </a:r>
          </a:p>
          <a:p>
            <a:pPr marL="285750" indent="-285750">
              <a:buFont typeface="Arial" panose="020B0604020202020204" pitchFamily="34" charset="0"/>
              <a:buChar char="•"/>
            </a:pPr>
            <a:endParaRPr lang="en-US" sz="2400" dirty="0"/>
          </a:p>
        </p:txBody>
      </p:sp>
      <p:pic>
        <p:nvPicPr>
          <p:cNvPr id="4" name="Picture 3">
            <a:extLst>
              <a:ext uri="{FF2B5EF4-FFF2-40B4-BE49-F238E27FC236}">
                <a16:creationId xmlns:a16="http://schemas.microsoft.com/office/drawing/2014/main" id="{B0B61E10-9686-4CEC-BFD3-540B7B199781}"/>
              </a:ext>
            </a:extLst>
          </p:cNvPr>
          <p:cNvPicPr>
            <a:picLocks noChangeAspect="1"/>
          </p:cNvPicPr>
          <p:nvPr/>
        </p:nvPicPr>
        <p:blipFill>
          <a:blip r:embed="rId2"/>
          <a:stretch>
            <a:fillRect/>
          </a:stretch>
        </p:blipFill>
        <p:spPr>
          <a:xfrm>
            <a:off x="7567384" y="1032762"/>
            <a:ext cx="2742807" cy="1863483"/>
          </a:xfrm>
          <a:prstGeom prst="rect">
            <a:avLst/>
          </a:prstGeom>
        </p:spPr>
      </p:pic>
      <p:sp>
        <p:nvSpPr>
          <p:cNvPr id="5" name="TextBox 4">
            <a:extLst>
              <a:ext uri="{FF2B5EF4-FFF2-40B4-BE49-F238E27FC236}">
                <a16:creationId xmlns:a16="http://schemas.microsoft.com/office/drawing/2014/main" id="{7C5EA581-D3B9-454A-9D69-DAE5FFB011AF}"/>
              </a:ext>
            </a:extLst>
          </p:cNvPr>
          <p:cNvSpPr txBox="1"/>
          <p:nvPr/>
        </p:nvSpPr>
        <p:spPr>
          <a:xfrm>
            <a:off x="7567384" y="2501181"/>
            <a:ext cx="1457739" cy="2862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Courtesy TWDB</a:t>
            </a:r>
          </a:p>
        </p:txBody>
      </p:sp>
      <p:pic>
        <p:nvPicPr>
          <p:cNvPr id="8" name="Picture 7">
            <a:extLst>
              <a:ext uri="{FF2B5EF4-FFF2-40B4-BE49-F238E27FC236}">
                <a16:creationId xmlns:a16="http://schemas.microsoft.com/office/drawing/2014/main" id="{6862086A-2501-4C5F-BBDA-EDE068BFC528}"/>
              </a:ext>
            </a:extLst>
          </p:cNvPr>
          <p:cNvPicPr>
            <a:picLocks noChangeAspect="1"/>
          </p:cNvPicPr>
          <p:nvPr/>
        </p:nvPicPr>
        <p:blipFill>
          <a:blip r:embed="rId3"/>
          <a:stretch>
            <a:fillRect/>
          </a:stretch>
        </p:blipFill>
        <p:spPr>
          <a:xfrm>
            <a:off x="7309475" y="4680512"/>
            <a:ext cx="3731374" cy="1875103"/>
          </a:xfrm>
          <a:prstGeom prst="rect">
            <a:avLst/>
          </a:prstGeom>
        </p:spPr>
      </p:pic>
      <p:pic>
        <p:nvPicPr>
          <p:cNvPr id="11" name="Picture 10">
            <a:extLst>
              <a:ext uri="{FF2B5EF4-FFF2-40B4-BE49-F238E27FC236}">
                <a16:creationId xmlns:a16="http://schemas.microsoft.com/office/drawing/2014/main" id="{F30D00C2-1818-4DA2-AB70-31EBC3A379BB}"/>
              </a:ext>
            </a:extLst>
          </p:cNvPr>
          <p:cNvPicPr>
            <a:picLocks noChangeAspect="1"/>
          </p:cNvPicPr>
          <p:nvPr/>
        </p:nvPicPr>
        <p:blipFill>
          <a:blip r:embed="rId4"/>
          <a:stretch>
            <a:fillRect/>
          </a:stretch>
        </p:blipFill>
        <p:spPr>
          <a:xfrm>
            <a:off x="8824219" y="3110307"/>
            <a:ext cx="2097301" cy="1341979"/>
          </a:xfrm>
          <a:prstGeom prst="rect">
            <a:avLst/>
          </a:prstGeom>
        </p:spPr>
      </p:pic>
      <p:pic>
        <p:nvPicPr>
          <p:cNvPr id="12" name="Picture 11">
            <a:extLst>
              <a:ext uri="{FF2B5EF4-FFF2-40B4-BE49-F238E27FC236}">
                <a16:creationId xmlns:a16="http://schemas.microsoft.com/office/drawing/2014/main" id="{EFC0F50E-7ECA-492E-B1C3-FBF13BD6414E}"/>
              </a:ext>
            </a:extLst>
          </p:cNvPr>
          <p:cNvPicPr>
            <a:picLocks noChangeAspect="1"/>
          </p:cNvPicPr>
          <p:nvPr/>
        </p:nvPicPr>
        <p:blipFill>
          <a:blip r:embed="rId5"/>
          <a:stretch>
            <a:fillRect/>
          </a:stretch>
        </p:blipFill>
        <p:spPr>
          <a:xfrm>
            <a:off x="7209576" y="3048182"/>
            <a:ext cx="1705379" cy="1476923"/>
          </a:xfrm>
          <a:prstGeom prst="rect">
            <a:avLst/>
          </a:prstGeom>
        </p:spPr>
      </p:pic>
    </p:spTree>
    <p:extLst>
      <p:ext uri="{BB962C8B-B14F-4D97-AF65-F5344CB8AC3E}">
        <p14:creationId xmlns:p14="http://schemas.microsoft.com/office/powerpoint/2010/main" val="1394468764"/>
      </p:ext>
    </p:extLst>
  </p:cSld>
  <p:clrMapOvr>
    <a:masterClrMapping/>
  </p:clrMapOvr>
</p:sld>
</file>

<file path=ppt/theme/theme1.xml><?xml version="1.0" encoding="utf-8"?>
<a:theme xmlns:a="http://schemas.openxmlformats.org/drawingml/2006/main" name="1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2.xml><?xml version="1.0" encoding="utf-8"?>
<a:theme xmlns:a="http://schemas.openxmlformats.org/drawingml/2006/main" name="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3.xml><?xml version="1.0" encoding="utf-8"?>
<a:theme xmlns:a="http://schemas.openxmlformats.org/drawingml/2006/main" name="3_Theme1">
  <a:themeElements>
    <a:clrScheme name="DHS">
      <a:dk1>
        <a:sysClr val="windowText" lastClr="000000"/>
      </a:dk1>
      <a:lt1>
        <a:sysClr val="window" lastClr="FFFFFF"/>
      </a:lt1>
      <a:dk2>
        <a:srgbClr val="003366"/>
      </a:dk2>
      <a:lt2>
        <a:srgbClr val="FFFFFF"/>
      </a:lt2>
      <a:accent1>
        <a:srgbClr val="005886"/>
      </a:accent1>
      <a:accent2>
        <a:srgbClr val="0078A4"/>
      </a:accent2>
      <a:accent3>
        <a:srgbClr val="9A9897"/>
      </a:accent3>
      <a:accent4>
        <a:srgbClr val="D71F2C"/>
      </a:accent4>
      <a:accent5>
        <a:srgbClr val="FFFFFF"/>
      </a:accent5>
      <a:accent6>
        <a:srgbClr val="36943E"/>
      </a:accent6>
      <a:hlink>
        <a:srgbClr val="005886"/>
      </a:hlink>
      <a:folHlink>
        <a:srgbClr val="9A9897"/>
      </a:folHlink>
    </a:clrScheme>
    <a:fontScheme name="Custom 1">
      <a:majorFont>
        <a:latin typeface="Franklin Gothic Medium Cond"/>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FFFF"/>
        </a:dk2>
        <a:lt2>
          <a:srgbClr val="5B5C5E"/>
        </a:lt2>
        <a:accent1>
          <a:srgbClr val="005288"/>
        </a:accent1>
        <a:accent2>
          <a:srgbClr val="5D9732"/>
        </a:accent2>
        <a:accent3>
          <a:srgbClr val="FFFFFF"/>
        </a:accent3>
        <a:accent4>
          <a:srgbClr val="000000"/>
        </a:accent4>
        <a:accent5>
          <a:srgbClr val="AAB3C3"/>
        </a:accent5>
        <a:accent6>
          <a:srgbClr val="53882C"/>
        </a:accent6>
        <a:hlink>
          <a:srgbClr val="0078AE"/>
        </a:hlink>
        <a:folHlink>
          <a:srgbClr val="C4123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AA682774-B4BB-4E03-921B-8415E627AC01}" vid="{000A30BE-096B-48B6-B312-2CBA7D166DD2}"/>
    </a:ext>
  </a:extLst>
</a:theme>
</file>

<file path=ppt/theme/theme4.xml><?xml version="1.0" encoding="utf-8"?>
<a:theme xmlns:a="http://schemas.openxmlformats.org/drawingml/2006/main" name="Theme1">
  <a:themeElements>
    <a:clrScheme name="DHS">
      <a:dk1>
        <a:sysClr val="windowText" lastClr="000000"/>
      </a:dk1>
      <a:lt1>
        <a:sysClr val="window" lastClr="FFFFFF"/>
      </a:lt1>
      <a:dk2>
        <a:srgbClr val="003366"/>
      </a:dk2>
      <a:lt2>
        <a:srgbClr val="FFFFFF"/>
      </a:lt2>
      <a:accent1>
        <a:srgbClr val="005886"/>
      </a:accent1>
      <a:accent2>
        <a:srgbClr val="0078A4"/>
      </a:accent2>
      <a:accent3>
        <a:srgbClr val="9A9897"/>
      </a:accent3>
      <a:accent4>
        <a:srgbClr val="D71F2C"/>
      </a:accent4>
      <a:accent5>
        <a:srgbClr val="FFFFFF"/>
      </a:accent5>
      <a:accent6>
        <a:srgbClr val="36943E"/>
      </a:accent6>
      <a:hlink>
        <a:srgbClr val="005886"/>
      </a:hlink>
      <a:folHlink>
        <a:srgbClr val="9A9897"/>
      </a:folHlink>
    </a:clrScheme>
    <a:fontScheme name="Custom 1">
      <a:majorFont>
        <a:latin typeface="Franklin Gothic Medium Cond"/>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FFFF"/>
        </a:dk2>
        <a:lt2>
          <a:srgbClr val="5B5C5E"/>
        </a:lt2>
        <a:accent1>
          <a:srgbClr val="005288"/>
        </a:accent1>
        <a:accent2>
          <a:srgbClr val="5D9732"/>
        </a:accent2>
        <a:accent3>
          <a:srgbClr val="FFFFFF"/>
        </a:accent3>
        <a:accent4>
          <a:srgbClr val="000000"/>
        </a:accent4>
        <a:accent5>
          <a:srgbClr val="AAB3C3"/>
        </a:accent5>
        <a:accent6>
          <a:srgbClr val="53882C"/>
        </a:accent6>
        <a:hlink>
          <a:srgbClr val="0078AE"/>
        </a:hlink>
        <a:folHlink>
          <a:srgbClr val="C4123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AA682774-B4BB-4E03-921B-8415E627AC01}" vid="{000A30BE-096B-48B6-B312-2CBA7D166DD2}"/>
    </a:ext>
  </a:extLst>
</a:theme>
</file>

<file path=ppt/theme/theme5.xml><?xml version="1.0" encoding="utf-8"?>
<a:theme xmlns:a="http://schemas.openxmlformats.org/drawingml/2006/main" name="3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6.xml><?xml version="1.0" encoding="utf-8"?>
<a:theme xmlns:a="http://schemas.openxmlformats.org/drawingml/2006/main" name="1_Slide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1016</TotalTime>
  <Words>3085</Words>
  <Application>Microsoft Office PowerPoint</Application>
  <PresentationFormat>Widescreen</PresentationFormat>
  <Paragraphs>399</Paragraphs>
  <Slides>27</Slides>
  <Notes>11</Notes>
  <HiddenSlides>0</HiddenSlides>
  <MMClips>1</MMClips>
  <ScaleCrop>false</ScaleCrop>
  <HeadingPairs>
    <vt:vector size="8" baseType="variant">
      <vt:variant>
        <vt:lpstr>Fonts Used</vt:lpstr>
      </vt:variant>
      <vt:variant>
        <vt:i4>11</vt:i4>
      </vt:variant>
      <vt:variant>
        <vt:lpstr>Theme</vt:lpstr>
      </vt:variant>
      <vt:variant>
        <vt:i4>6</vt:i4>
      </vt:variant>
      <vt:variant>
        <vt:lpstr>Embedded OLE Servers</vt:lpstr>
      </vt:variant>
      <vt:variant>
        <vt:i4>1</vt:i4>
      </vt:variant>
      <vt:variant>
        <vt:lpstr>Slide Titles</vt:lpstr>
      </vt:variant>
      <vt:variant>
        <vt:i4>27</vt:i4>
      </vt:variant>
    </vt:vector>
  </HeadingPairs>
  <TitlesOfParts>
    <vt:vector size="45" baseType="lpstr">
      <vt:lpstr>Arial</vt:lpstr>
      <vt:lpstr>Calibri</vt:lpstr>
      <vt:lpstr>Courier New</vt:lpstr>
      <vt:lpstr>Franklin Gothic Book</vt:lpstr>
      <vt:lpstr>Franklin Gothic Medium Cond</vt:lpstr>
      <vt:lpstr>Joanna MT Std SemiBold</vt:lpstr>
      <vt:lpstr>Open Sans</vt:lpstr>
      <vt:lpstr>Tahoma</vt:lpstr>
      <vt:lpstr>Times New Roman</vt:lpstr>
      <vt:lpstr>Wingdings</vt:lpstr>
      <vt:lpstr>Wingdings 3</vt:lpstr>
      <vt:lpstr>1_Content Templates</vt:lpstr>
      <vt:lpstr>Content Templates</vt:lpstr>
      <vt:lpstr>3_Theme1</vt:lpstr>
      <vt:lpstr>Theme1</vt:lpstr>
      <vt:lpstr>3_Content Templates</vt:lpstr>
      <vt:lpstr>1_Slide Master</vt:lpstr>
      <vt:lpstr>MtbGraph.Document.16</vt:lpstr>
      <vt:lpstr>Improving resiliency for Texas, Who has the Responsibility?</vt:lpstr>
      <vt:lpstr>Mission, Vision and Organization</vt:lpstr>
      <vt:lpstr>US Army Corps of Engineers</vt:lpstr>
      <vt:lpstr>USACE Dam Operations</vt:lpstr>
      <vt:lpstr>Responsibilities for FPMS and Adaptive Management in WM</vt:lpstr>
      <vt:lpstr>Importance of Water supply and reservoir storage</vt:lpstr>
      <vt:lpstr>Surface Water Gage Network</vt:lpstr>
      <vt:lpstr>State-of-the-art Technologies</vt:lpstr>
      <vt:lpstr>Computed Evaporation for Texas (TWDB, LCRA &amp; USACE)</vt:lpstr>
      <vt:lpstr> Watershed studies</vt:lpstr>
      <vt:lpstr>USACE FIRO – What &amp; Benefits?</vt:lpstr>
      <vt:lpstr>FIRO Benefits – Ideal FIRO Opportunities</vt:lpstr>
      <vt:lpstr>Flood Mitigation and Flood Resiliency</vt:lpstr>
      <vt:lpstr>PowerPoint Presentation</vt:lpstr>
      <vt:lpstr>Why - Extreme Storms (2010-2019)</vt:lpstr>
      <vt:lpstr>Precipitation STUDIES – How Much Precipitation?</vt:lpstr>
      <vt:lpstr>Storm Shifting Technologies</vt:lpstr>
      <vt:lpstr>Hydrology Studies, Watershed Hydrology Assessments (WHA), How Much runoff?</vt:lpstr>
      <vt:lpstr>River Hydraulics - How Deep?</vt:lpstr>
      <vt:lpstr>TSI Project Summary</vt:lpstr>
      <vt:lpstr> Central City Project, Fort Worth, Texas</vt:lpstr>
      <vt:lpstr>Responsibilities of Professional Engineers</vt:lpstr>
      <vt:lpstr>NCTCOG Common Vision Program</vt:lpstr>
      <vt:lpstr>How Well are we doing?  What is the Factor of Safety?</vt:lpstr>
      <vt:lpstr>Climate Change Data Observations`</vt:lpstr>
      <vt:lpstr>Importance of New Technologies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resiliency for Texas, Who has the Responsibility?</dc:title>
  <dc:creator>Cotter, Jerry L CIV USARMY CESWF (USA)</dc:creator>
  <cp:lastModifiedBy>Jerry</cp:lastModifiedBy>
  <cp:revision>59</cp:revision>
  <dcterms:created xsi:type="dcterms:W3CDTF">2022-02-08T23:10:29Z</dcterms:created>
  <dcterms:modified xsi:type="dcterms:W3CDTF">2022-02-14T16:43:40Z</dcterms:modified>
</cp:coreProperties>
</file>