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0" r:id="rId2"/>
    <p:sldId id="283" r:id="rId3"/>
    <p:sldId id="261" r:id="rId4"/>
    <p:sldId id="277" r:id="rId5"/>
    <p:sldId id="279" r:id="rId6"/>
    <p:sldId id="278" r:id="rId7"/>
    <p:sldId id="280" r:id="rId8"/>
    <p:sldId id="276" r:id="rId9"/>
    <p:sldId id="281" r:id="rId10"/>
    <p:sldId id="282" r:id="rId11"/>
    <p:sldId id="262" r:id="rId12"/>
    <p:sldId id="274" r:id="rId13"/>
    <p:sldId id="271" r:id="rId14"/>
    <p:sldId id="265" r:id="rId15"/>
    <p:sldId id="273" r:id="rId16"/>
    <p:sldId id="275" r:id="rId17"/>
    <p:sldId id="272" r:id="rId18"/>
    <p:sldId id="269" r:id="rId19"/>
    <p:sldId id="284" r:id="rId20"/>
    <p:sldId id="285" r:id="rId21"/>
    <p:sldId id="25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3973A-6A7B-4E7F-88F9-690D25F2952A}" type="datetimeFigureOut">
              <a:rPr lang="en-US" smtClean="0"/>
              <a:t>3/12/2012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9908F-188F-471D-A1D7-9647C1D45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MTBE as a fuel additive</a:t>
            </a:r>
          </a:p>
          <a:p>
            <a:r>
              <a:rPr lang="en-US" dirty="0" smtClean="0"/>
              <a:t>Air </a:t>
            </a:r>
            <a:r>
              <a:rPr lang="en-US" dirty="0" err="1" smtClean="0"/>
              <a:t>Regs</a:t>
            </a:r>
            <a:r>
              <a:rPr lang="en-US" dirty="0" smtClean="0"/>
              <a:t> versus Solid waste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9908F-188F-471D-A1D7-9647C1D45F9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influence in how our cities are built.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9908F-188F-471D-A1D7-9647C1D45F9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97B506E-33B5-4776-B145-48F8D6100207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0C470F2-DDF5-4B2D-9680-5C4F91AF0A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vrdesignco/3924668608/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4487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twenty minutes or less………….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4876800"/>
            <a:ext cx="723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Julie Smith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Manager, Office of Environmental Stewardship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City of McKinney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ASCE Meeting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March 12, 2012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6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723588"/>
            <a:ext cx="3581400" cy="34506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definitions of sustainable development require that we see the world as a system—a system that connects </a:t>
            </a:r>
            <a:r>
              <a:rPr lang="en-US" b="1" dirty="0"/>
              <a:t>space</a:t>
            </a:r>
            <a:r>
              <a:rPr lang="en-US" dirty="0"/>
              <a:t>; and a system that connects </a:t>
            </a:r>
            <a:r>
              <a:rPr lang="en-US" b="1" dirty="0"/>
              <a:t>time</a:t>
            </a:r>
            <a:r>
              <a:rPr lang="en-US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IISD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667000"/>
            <a:ext cx="4085383" cy="343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7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810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834345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43719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dallasdrilling.files.wordpress.com/2012/01/gotfrackedcow.jpg?w=6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219200"/>
            <a:ext cx="2209800" cy="1542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3210339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://t2.gstatic.com/images?q=tbn:ANd9GcTeFlG67K92VDHxnNBUBx288HbKyVxpNh2Odor17M1-ByS5GPuIY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3352800"/>
            <a:ext cx="1981200" cy="148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087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Nature </a:t>
            </a:r>
            <a:r>
              <a:rPr lang="en-US" dirty="0" smtClean="0"/>
              <a:t>+ </a:t>
            </a:r>
            <a:r>
              <a:rPr lang="en-US" dirty="0" smtClean="0"/>
              <a:t>Creativity </a:t>
            </a:r>
            <a:r>
              <a:rPr lang="en-US" dirty="0" smtClean="0"/>
              <a:t>= Sustainability</a:t>
            </a:r>
            <a:endParaRPr lang="en-US" dirty="0"/>
          </a:p>
        </p:txBody>
      </p:sp>
      <p:pic>
        <p:nvPicPr>
          <p:cNvPr id="4" name="Picture 6" descr="http://epa.gov/ncer/rfa/2009/2009_star_usd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52019"/>
            <a:ext cx="8230760" cy="45200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60960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EPA Website; Foley et al, 2005.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286000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Who? Civil Engineers</a:t>
            </a:r>
            <a:endParaRPr lang="en-US" dirty="0"/>
          </a:p>
        </p:txBody>
      </p:sp>
      <p:pic>
        <p:nvPicPr>
          <p:cNvPr id="10242" name="Picture 2" descr="http://l.yimg.com/g/images/spaceout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8325" y="-13030200"/>
            <a:ext cx="6134100" cy="4610100"/>
          </a:xfrm>
          <a:prstGeom prst="rect">
            <a:avLst/>
          </a:prstGeom>
          <a:noFill/>
        </p:spPr>
      </p:pic>
      <p:pic>
        <p:nvPicPr>
          <p:cNvPr id="10244" name="Picture 4" descr="http://3.bp.blogspot.com/_Ymx9e66vrGc/S4CJeH_YRmI/AAAAAAAAL1k/VawTN7Y2bwM/s400/infr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203" y="2133600"/>
            <a:ext cx="3810000" cy="1333501"/>
          </a:xfrm>
          <a:prstGeom prst="rect">
            <a:avLst/>
          </a:prstGeom>
          <a:noFill/>
        </p:spPr>
      </p:pic>
      <p:pic>
        <p:nvPicPr>
          <p:cNvPr id="10246" name="Picture 6" descr="http://www.greeninfrastructure.net/sites/greeninfrastructure.net/files/u41/GI_Components_Color_327x2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2667000"/>
            <a:ext cx="3856263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8" name="Picture 8" descr="http://www.gicinc.org/Images/GIC_Logo_tex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886200"/>
            <a:ext cx="3581400" cy="2316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84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 Bridge – Alberta, Canada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219253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08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 Employ Ecosystem Services</a:t>
            </a:r>
            <a:endParaRPr lang="en-US" dirty="0"/>
          </a:p>
        </p:txBody>
      </p:sp>
      <p:pic>
        <p:nvPicPr>
          <p:cNvPr id="32772" name="Picture 4" descr="http://www.kristinsworld.com/uploaded_images/services-7155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0"/>
            <a:ext cx="356235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6" name="Picture 8" descr="http://coreybradshaw.files.wordpress.com/2010/12/forest-val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429000"/>
            <a:ext cx="2857500" cy="2133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Forest Service</a:t>
            </a:r>
            <a:endParaRPr lang="en-US" dirty="0"/>
          </a:p>
        </p:txBody>
      </p:sp>
      <p:pic>
        <p:nvPicPr>
          <p:cNvPr id="34818" name="Picture 2" descr="http://www.fs.fed.us/spf/coop/images/ecosysdispl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35349"/>
            <a:ext cx="7543800" cy="4825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Simplicity </a:t>
            </a:r>
            <a:endParaRPr lang="en-US" dirty="0"/>
          </a:p>
        </p:txBody>
      </p:sp>
      <p:pic>
        <p:nvPicPr>
          <p:cNvPr id="31752" name="Picture 8" descr="http://graphics8.nytimes.com/images/2011/11/21/opinion/green-infrastructure/green-infrastructure-blog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0"/>
            <a:ext cx="7907052" cy="36405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252728"/>
          </a:xfrm>
        </p:spPr>
        <p:txBody>
          <a:bodyPr/>
          <a:lstStyle/>
          <a:p>
            <a:r>
              <a:rPr lang="en-US" dirty="0"/>
              <a:t>St Etienne, France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9801" y="3830782"/>
            <a:ext cx="281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Mathieu-Benoit-</a:t>
            </a:r>
            <a:r>
              <a:rPr lang="en-US" sz="2000" dirty="0" err="1"/>
              <a:t>Gonin's</a:t>
            </a:r>
            <a:r>
              <a:rPr lang="en-US" sz="2000" dirty="0"/>
              <a:t> installation on urban </a:t>
            </a:r>
            <a:r>
              <a:rPr lang="en-US" sz="2000" dirty="0" smtClean="0"/>
              <a:t>permaculture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6636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Links</a:t>
            </a: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715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547528" cy="35004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18288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Philippines – 55 watts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10197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sustainability at all?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7793470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007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Links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662488" cy="3492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676650" cy="2458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611503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Largest Water Solar Heater with PET Bottles Installed </a:t>
            </a:r>
          </a:p>
          <a:p>
            <a:r>
              <a:rPr lang="en-US" sz="2400" dirty="0" smtClean="0"/>
              <a:t>Parana</a:t>
            </a:r>
            <a:r>
              <a:rPr lang="en-US" sz="2400" dirty="0"/>
              <a:t>, Brazil</a:t>
            </a:r>
          </a:p>
        </p:txBody>
      </p:sp>
    </p:spTree>
    <p:extLst>
      <p:ext uri="{BB962C8B-B14F-4D97-AF65-F5344CB8AC3E}">
        <p14:creationId xmlns:p14="http://schemas.microsoft.com/office/powerpoint/2010/main" val="2599771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685800"/>
            <a:ext cx="8586217" cy="570892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925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Significant Challenge:  THE WEB</a:t>
            </a:r>
            <a:endParaRPr lang="en-US" strike="sngStrik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73" y="1905000"/>
            <a:ext cx="6667500" cy="38576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60960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Matthew Quick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684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905000"/>
            <a:ext cx="8305799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Environmental Impacts from Largest MTBE Release in History</a:t>
            </a:r>
          </a:p>
          <a:p>
            <a:r>
              <a:rPr lang="en-US" b="1" i="1" dirty="0" smtClean="0"/>
              <a:t>Joseph E. </a:t>
            </a:r>
            <a:r>
              <a:rPr lang="en-US" b="1" i="1" dirty="0" err="1" smtClean="0"/>
              <a:t>Odencrantz</a:t>
            </a:r>
            <a:r>
              <a:rPr lang="en-US" b="1" i="1" dirty="0" smtClean="0"/>
              <a:t>, </a:t>
            </a:r>
            <a:r>
              <a:rPr lang="en-US" dirty="0" err="1" smtClean="0"/>
              <a:t>TriS</a:t>
            </a:r>
            <a:endParaRPr lang="en-US" dirty="0" smtClean="0"/>
          </a:p>
          <a:p>
            <a:r>
              <a:rPr lang="en-US" dirty="0" smtClean="0"/>
              <a:t>Environmental, Sensible Strategies and Solutions for the </a:t>
            </a:r>
            <a:r>
              <a:rPr lang="en-US" dirty="0" smtClean="0"/>
              <a:t>Environment</a:t>
            </a:r>
            <a:endParaRPr lang="en-US" b="1" dirty="0" smtClean="0"/>
          </a:p>
          <a:p>
            <a:pPr>
              <a:buNone/>
            </a:pPr>
            <a:r>
              <a:rPr lang="en-US" dirty="0" smtClean="0"/>
              <a:t>	“A </a:t>
            </a:r>
            <a:r>
              <a:rPr lang="en-US" dirty="0" smtClean="0"/>
              <a:t>gasoline pipeline owned by Explorer Pipeline Company ruptured leaking methyl </a:t>
            </a:r>
            <a:r>
              <a:rPr lang="en-US" dirty="0" smtClean="0"/>
              <a:t>tertiary butyl </a:t>
            </a:r>
            <a:r>
              <a:rPr lang="en-US" dirty="0" smtClean="0"/>
              <a:t>ether (MTBE), a gasoline additive, into a creek and lake that the city of Dallas used as </a:t>
            </a:r>
            <a:r>
              <a:rPr lang="en-US" dirty="0" smtClean="0"/>
              <a:t>a water </a:t>
            </a:r>
            <a:r>
              <a:rPr lang="en-US" dirty="0" smtClean="0"/>
              <a:t>source. Because of the contamination, the city had to build a pipeline (nine </a:t>
            </a:r>
            <a:r>
              <a:rPr lang="en-US" dirty="0" smtClean="0"/>
              <a:t>feet diameter</a:t>
            </a:r>
            <a:r>
              <a:rPr lang="en-US" dirty="0" smtClean="0"/>
              <a:t>, over two and </a:t>
            </a:r>
            <a:r>
              <a:rPr lang="en-US" dirty="0" smtClean="0"/>
              <a:t>three-quarters of </a:t>
            </a:r>
            <a:r>
              <a:rPr lang="en-US" dirty="0" smtClean="0"/>
              <a:t>a mile in length and built in three months) to </a:t>
            </a:r>
            <a:r>
              <a:rPr lang="en-US" dirty="0" smtClean="0"/>
              <a:t>another lake</a:t>
            </a:r>
            <a:r>
              <a:rPr lang="en-US" dirty="0" smtClean="0"/>
              <a:t>, at a cost of about $9 million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Tawakoni Spill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Sustainable?</a:t>
            </a:r>
            <a:endParaRPr lang="en-US" dirty="0"/>
          </a:p>
        </p:txBody>
      </p:sp>
      <p:pic>
        <p:nvPicPr>
          <p:cNvPr id="4" name="Picture 4" descr="http://d2o6nd3dubbyr6.cloudfront.net/media/images/DallasPollution_jpg_800x1000_q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362200"/>
            <a:ext cx="5638800" cy="3739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Built (over) Environment</a:t>
            </a:r>
            <a:endParaRPr lang="en-US" dirty="0"/>
          </a:p>
        </p:txBody>
      </p:sp>
      <p:pic>
        <p:nvPicPr>
          <p:cNvPr id="37890" name="Picture 2" descr="http://bobchambless.typepad.com/what_about_bob/images/2007/07/04/dallas_trinity_ri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590800"/>
            <a:ext cx="5029200" cy="3735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Lavon 2011</a:t>
            </a:r>
            <a:endParaRPr lang="en-US" dirty="0"/>
          </a:p>
        </p:txBody>
      </p:sp>
      <p:pic>
        <p:nvPicPr>
          <p:cNvPr id="39938" name="Picture 2" descr="http://www.fairviewtexas.org/vertical/Sites/%7B1A4EDA5A-381C-4B05-BF44-B35FC1FE4747%7D/uploads/Pictur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76400"/>
            <a:ext cx="5895975" cy="4714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amcounseling.com/wp-content/uploads/2011/06/Multi-generational-Fami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657600"/>
            <a:ext cx="3695700" cy="294322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438400"/>
            <a:ext cx="7408333" cy="14393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In </a:t>
            </a:r>
            <a:r>
              <a:rPr lang="en-US" dirty="0" smtClean="0"/>
              <a:t>all our deliberations we must be mindful of the impact of our decisions on the seven generations to follow ours.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Iroquois Confederation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675467"/>
            <a:ext cx="8534399" cy="3450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"</a:t>
            </a:r>
            <a:r>
              <a:rPr lang="en-US" b="1" dirty="0"/>
              <a:t>Sustainable development is development that meets the needs of the present without compromising the ability of future generations to meet their own needs.</a:t>
            </a:r>
            <a:r>
              <a:rPr lang="en-US" dirty="0"/>
              <a:t> It contains within it two key concepts:</a:t>
            </a:r>
          </a:p>
          <a:p>
            <a:endParaRPr lang="en-US" dirty="0"/>
          </a:p>
          <a:p>
            <a:r>
              <a:rPr lang="en-US" dirty="0"/>
              <a:t>the concept of needs, in particular the essential needs of the world's poor, to which overriding priority should be given; and</a:t>
            </a:r>
          </a:p>
          <a:p>
            <a:endParaRPr lang="en-US" dirty="0"/>
          </a:p>
          <a:p>
            <a:r>
              <a:rPr lang="en-US" dirty="0"/>
              <a:t>the idea of limitations imposed by the state of technology and social organization on the environment's ability to meet present and future needs."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Bruntland</a:t>
            </a:r>
            <a:r>
              <a:rPr lang="en-US" dirty="0" smtClean="0"/>
              <a:t> Commission - 1987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48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1083</TotalTime>
  <Words>269</Words>
  <Application>Microsoft Office PowerPoint</Application>
  <PresentationFormat>On-screen Show (4:3)</PresentationFormat>
  <Paragraphs>47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Waveform</vt:lpstr>
      <vt:lpstr>Sustainability*</vt:lpstr>
      <vt:lpstr>Why sustainability at all?</vt:lpstr>
      <vt:lpstr>Most Significant Challenge:  THE WEB</vt:lpstr>
      <vt:lpstr>Tawakoni Spill</vt:lpstr>
      <vt:lpstr>Sustainable?</vt:lpstr>
      <vt:lpstr>Built (over) Environment</vt:lpstr>
      <vt:lpstr>Lake Lavon 2011</vt:lpstr>
      <vt:lpstr>Iroquois Confederation</vt:lpstr>
      <vt:lpstr>Bruntland Commission - 1987</vt:lpstr>
      <vt:lpstr>IISD</vt:lpstr>
      <vt:lpstr>PowerPoint Presentation</vt:lpstr>
      <vt:lpstr>Nature + Creativity = Sustainability</vt:lpstr>
      <vt:lpstr>Who? Civil Engineers</vt:lpstr>
      <vt:lpstr>Elk Bridge – Alberta, Canada</vt:lpstr>
      <vt:lpstr>How? Employ Ecosystem Services</vt:lpstr>
      <vt:lpstr>US Forest Service</vt:lpstr>
      <vt:lpstr>Simplicity </vt:lpstr>
      <vt:lpstr>St Etienne, France</vt:lpstr>
      <vt:lpstr>Video Links</vt:lpstr>
      <vt:lpstr>Video Links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</dc:creator>
  <cp:lastModifiedBy>Smith</cp:lastModifiedBy>
  <cp:revision>38</cp:revision>
  <dcterms:created xsi:type="dcterms:W3CDTF">2012-01-02T17:10:10Z</dcterms:created>
  <dcterms:modified xsi:type="dcterms:W3CDTF">2012-03-12T15:09:05Z</dcterms:modified>
</cp:coreProperties>
</file>